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6" r:id="rId3"/>
    <p:sldId id="261" r:id="rId4"/>
    <p:sldId id="262" r:id="rId5"/>
    <p:sldId id="263" r:id="rId6"/>
    <p:sldId id="257" r:id="rId7"/>
    <p:sldId id="258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3475" autoAdjust="0"/>
  </p:normalViewPr>
  <p:slideViewPr>
    <p:cSldViewPr snapToGrid="0">
      <p:cViewPr>
        <p:scale>
          <a:sx n="75" d="100"/>
          <a:sy n="75" d="100"/>
        </p:scale>
        <p:origin x="-164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53397-AF48-4BA3-B67E-1B7F1ADBECA8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83234-CD71-4DDC-A008-29BA0F614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38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83234-CD71-4DDC-A008-29BA0F61466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90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09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84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70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85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8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40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05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2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98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14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C75E1-99F2-4D15-8115-101173AD47F9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EA178-5E2A-431B-87DB-40F8398D8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89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8037BEA2-C6E8-4253-9D6E-08C624B7E6B5}"/>
              </a:ext>
            </a:extLst>
          </p:cNvPr>
          <p:cNvGrpSpPr/>
          <p:nvPr/>
        </p:nvGrpSpPr>
        <p:grpSpPr>
          <a:xfrm>
            <a:off x="0" y="57312"/>
            <a:ext cx="9299951" cy="6792568"/>
            <a:chOff x="0" y="57312"/>
            <a:chExt cx="9299951" cy="6792568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65093" y="57312"/>
              <a:ext cx="4383962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国際ロータリー第</a:t>
              </a:r>
              <a:r>
                <a:rPr lang="en-US" altLang="ja-JP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2780</a:t>
              </a:r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地区</a:t>
              </a:r>
              <a:endPara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800"/>
                </a:lnSpc>
              </a:pPr>
              <a:r>
                <a:rPr lang="ja-JP" altLang="en-US" sz="2400" b="1" u="sng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横須賀南西ロータリークラブ　様</a:t>
              </a: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0" y="1782601"/>
              <a:ext cx="9144000" cy="0"/>
            </a:xfrm>
            <a:prstGeom prst="line">
              <a:avLst/>
            </a:prstGeom>
            <a:ln w="444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/>
            <p:cNvCxnSpPr/>
            <p:nvPr/>
          </p:nvCxnSpPr>
          <p:spPr>
            <a:xfrm>
              <a:off x="0" y="3107750"/>
              <a:ext cx="9144000" cy="0"/>
            </a:xfrm>
            <a:prstGeom prst="line">
              <a:avLst/>
            </a:prstGeom>
            <a:ln w="444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/>
            <p:cNvSpPr txBox="1"/>
            <p:nvPr/>
          </p:nvSpPr>
          <p:spPr>
            <a:xfrm>
              <a:off x="395206" y="1911806"/>
              <a:ext cx="8309344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ja-JP" altLang="en-US" sz="3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貴クラブ、会員増強・会員維持に向けた</a:t>
              </a:r>
            </a:p>
            <a:p>
              <a:pPr algn="ctr">
                <a:lnSpc>
                  <a:spcPts val="4000"/>
                </a:lnSpc>
              </a:pPr>
              <a:r>
                <a:rPr lang="ja-JP" altLang="en-US" sz="3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卓話資料</a:t>
              </a:r>
              <a:endPara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7079471" y="3234070"/>
              <a:ext cx="2220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２０１８年</a:t>
              </a:r>
              <a:r>
                <a:rPr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8</a:t>
              </a:r>
              <a:r>
                <a:rPr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月８月</a:t>
              </a:r>
              <a:r>
                <a:rPr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２７日</a:t>
              </a:r>
              <a:endPara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841337" y="3850651"/>
              <a:ext cx="54170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国際ロータリー第</a:t>
              </a:r>
              <a:r>
                <a:rPr kumimoji="1"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2780</a:t>
              </a: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地区</a:t>
              </a:r>
            </a:p>
            <a:p>
              <a:pPr algn="ctr">
                <a:lnSpc>
                  <a:spcPts val="2400"/>
                </a:lnSpc>
              </a:pPr>
              <a:r>
                <a:rPr kumimoji="1"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2018-2019</a:t>
              </a: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年度　地区会員</a:t>
              </a:r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増強</a:t>
              </a: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・会員維持委員会</a:t>
              </a:r>
              <a:endParaRPr kumimoji="1" lang="ja-JP" altLang="en-US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711" y="6633880"/>
              <a:ext cx="9108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8F1F1500-6AE6-4A43-A62C-D9FA92971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46333" y="98929"/>
              <a:ext cx="888000" cy="6651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66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F5D0EE00-B970-427B-8BCB-BEE6912A582D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xmlns="" id="{3CDEA201-FE17-4AB0-B704-B955D2103D87}"/>
                </a:ext>
              </a:extLst>
            </p:cNvPr>
            <p:cNvGrpSpPr/>
            <p:nvPr/>
          </p:nvGrpSpPr>
          <p:grpSpPr>
            <a:xfrm>
              <a:off x="60638" y="121402"/>
              <a:ext cx="4775522" cy="504000"/>
              <a:chOff x="80958" y="141722"/>
              <a:chExt cx="4775522" cy="504000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590432" y="141722"/>
                <a:ext cx="4266048" cy="504000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1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会員増強・会員維持活動の前提</a:t>
                </a: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80958" y="141722"/>
                <a:ext cx="504000" cy="50400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1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</a:t>
                </a:r>
              </a:p>
            </p:txBody>
          </p:sp>
        </p:grpSp>
        <p:sp>
          <p:nvSpPr>
            <p:cNvPr id="10" name="テキスト ボックス 9"/>
            <p:cNvSpPr txBox="1"/>
            <p:nvPr/>
          </p:nvSpPr>
          <p:spPr>
            <a:xfrm>
              <a:off x="584957" y="955394"/>
              <a:ext cx="81955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まずはじめに、</a:t>
              </a:r>
            </a:p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会員増強活動（または会員維持活動）の前提を整理する事からはじめます。</a:t>
              </a:r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xmlns="" id="{414D9181-32FB-4B3D-B98A-139A2F71B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sp>
          <p:nvSpPr>
            <p:cNvPr id="27" name="楕円 26">
              <a:extLst>
                <a:ext uri="{FF2B5EF4-FFF2-40B4-BE49-F238E27FC236}">
                  <a16:creationId xmlns:a16="http://schemas.microsoft.com/office/drawing/2014/main" xmlns="" id="{BA40CDBA-E280-437C-B2C5-BA614BA07D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xmlns="" id="{50F0D8C0-E6DB-436F-BA80-6A3A2347C15C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xmlns="" id="{20643A0C-B939-4E54-9E1B-D817CD399A40}"/>
              </a:ext>
            </a:extLst>
          </p:cNvPr>
          <p:cNvGrpSpPr/>
          <p:nvPr/>
        </p:nvGrpSpPr>
        <p:grpSpPr>
          <a:xfrm>
            <a:off x="141224" y="5105225"/>
            <a:ext cx="8740858" cy="1033200"/>
            <a:chOff x="141224" y="5074745"/>
            <a:chExt cx="8740858" cy="103320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xmlns="" id="{4CDD2092-6277-4EEF-8E4E-DFDE368A833B}"/>
                </a:ext>
              </a:extLst>
            </p:cNvPr>
            <p:cNvSpPr/>
            <p:nvPr/>
          </p:nvSpPr>
          <p:spPr>
            <a:xfrm>
              <a:off x="141224" y="5344708"/>
              <a:ext cx="1331976" cy="4932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前提③</a:t>
              </a: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xmlns="" id="{52FC6813-8397-44D3-9E4B-1EBCD45CAA1C}"/>
                </a:ext>
              </a:extLst>
            </p:cNvPr>
            <p:cNvSpPr/>
            <p:nvPr/>
          </p:nvSpPr>
          <p:spPr>
            <a:xfrm>
              <a:off x="1486437" y="5075593"/>
              <a:ext cx="3949163" cy="1031504"/>
            </a:xfrm>
            <a:prstGeom prst="rect">
              <a:avLst/>
            </a:prstGeom>
            <a:noFill/>
            <a:ln w="444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会員増強活動の工夫・改善に</a:t>
              </a:r>
            </a:p>
            <a:p>
              <a:r>
                <a:rPr kumimoji="1" lang="ja-JP" altLang="en-US" sz="2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正解はない！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xmlns="" id="{C99EFDE5-3E62-40F6-8346-2CAFEFC5DB6D}"/>
                </a:ext>
              </a:extLst>
            </p:cNvPr>
            <p:cNvGrpSpPr/>
            <p:nvPr/>
          </p:nvGrpSpPr>
          <p:grpSpPr>
            <a:xfrm>
              <a:off x="5852160" y="5074745"/>
              <a:ext cx="3029922" cy="1033200"/>
              <a:chOff x="6045200" y="5193919"/>
              <a:chExt cx="3029922" cy="1033200"/>
            </a:xfrm>
          </p:grpSpPr>
          <p:sp>
            <p:nvSpPr>
              <p:cNvPr id="31" name="四角形: 角を丸くする 30">
                <a:extLst>
                  <a:ext uri="{FF2B5EF4-FFF2-40B4-BE49-F238E27FC236}">
                    <a16:creationId xmlns:a16="http://schemas.microsoft.com/office/drawing/2014/main" xmlns="" id="{4CC503EB-F8DE-4A53-9E90-FF129B981584}"/>
                  </a:ext>
                </a:extLst>
              </p:cNvPr>
              <p:cNvSpPr/>
              <p:nvPr/>
            </p:nvSpPr>
            <p:spPr>
              <a:xfrm>
                <a:off x="6045200" y="5193919"/>
                <a:ext cx="3029922" cy="10332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xmlns="" id="{AAEA790B-EBB2-46E7-BD5C-6A4CF2AB7FE9}"/>
                  </a:ext>
                </a:extLst>
              </p:cNvPr>
              <p:cNvSpPr/>
              <p:nvPr/>
            </p:nvSpPr>
            <p:spPr>
              <a:xfrm>
                <a:off x="6045200" y="5194767"/>
                <a:ext cx="3029922" cy="103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クラブの実情に見合った</a:t>
                </a:r>
              </a:p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活動を模索する事が重要！</a:t>
                </a:r>
              </a:p>
            </p:txBody>
          </p:sp>
        </p:grp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xmlns="" id="{EF35FE27-DB7E-4C44-A10D-FCD6986D5CDC}"/>
                </a:ext>
              </a:extLst>
            </p:cNvPr>
            <p:cNvCxnSpPr>
              <a:stCxn id="25" idx="3"/>
              <a:endCxn id="31" idx="1"/>
            </p:cNvCxnSpPr>
            <p:nvPr/>
          </p:nvCxnSpPr>
          <p:spPr>
            <a:xfrm>
              <a:off x="5435600" y="5591345"/>
              <a:ext cx="41656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xmlns="" id="{915E21E6-2125-4A95-AE3D-BD3E9B3018C3}"/>
              </a:ext>
            </a:extLst>
          </p:cNvPr>
          <p:cNvGrpSpPr/>
          <p:nvPr/>
        </p:nvGrpSpPr>
        <p:grpSpPr>
          <a:xfrm>
            <a:off x="141224" y="3740936"/>
            <a:ext cx="8740858" cy="1033200"/>
            <a:chOff x="141224" y="3623554"/>
            <a:chExt cx="8740858" cy="103320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xmlns="" id="{755A9930-182D-4776-818B-804EC08A7BEE}"/>
                </a:ext>
              </a:extLst>
            </p:cNvPr>
            <p:cNvSpPr/>
            <p:nvPr/>
          </p:nvSpPr>
          <p:spPr>
            <a:xfrm>
              <a:off x="141224" y="3893517"/>
              <a:ext cx="1331976" cy="4932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前提②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xmlns="" id="{588F7F57-049F-47D6-9523-5F5C1E83B0EC}"/>
                </a:ext>
              </a:extLst>
            </p:cNvPr>
            <p:cNvSpPr/>
            <p:nvPr/>
          </p:nvSpPr>
          <p:spPr>
            <a:xfrm>
              <a:off x="1486437" y="3624402"/>
              <a:ext cx="3949163" cy="1031504"/>
            </a:xfrm>
            <a:prstGeom prst="rect">
              <a:avLst/>
            </a:prstGeom>
            <a:noFill/>
            <a:ln w="444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即効性の高い、</a:t>
              </a:r>
            </a:p>
            <a:p>
              <a:r>
                <a:rPr kumimoji="1" lang="ja-JP" altLang="en-US" sz="2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会員増強手法、テクニックはない！</a:t>
              </a: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xmlns="" id="{64447644-F0D0-4FE1-ABB7-80CB4528A7A4}"/>
                </a:ext>
              </a:extLst>
            </p:cNvPr>
            <p:cNvGrpSpPr/>
            <p:nvPr/>
          </p:nvGrpSpPr>
          <p:grpSpPr>
            <a:xfrm>
              <a:off x="5852160" y="3623554"/>
              <a:ext cx="3029922" cy="1033200"/>
              <a:chOff x="6045200" y="3643952"/>
              <a:chExt cx="3029922" cy="1033200"/>
            </a:xfrm>
          </p:grpSpPr>
          <p:sp>
            <p:nvSpPr>
              <p:cNvPr id="30" name="四角形: 角を丸くする 29">
                <a:extLst>
                  <a:ext uri="{FF2B5EF4-FFF2-40B4-BE49-F238E27FC236}">
                    <a16:creationId xmlns:a16="http://schemas.microsoft.com/office/drawing/2014/main" xmlns="" id="{50B87988-BD76-41BE-98B2-5DC35C3DEF83}"/>
                  </a:ext>
                </a:extLst>
              </p:cNvPr>
              <p:cNvSpPr/>
              <p:nvPr/>
            </p:nvSpPr>
            <p:spPr>
              <a:xfrm>
                <a:off x="6045200" y="3643952"/>
                <a:ext cx="3029922" cy="10332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xmlns="" id="{E9CCDB11-1488-46B0-AD58-5223635DD6DB}"/>
                  </a:ext>
                </a:extLst>
              </p:cNvPr>
              <p:cNvSpPr/>
              <p:nvPr/>
            </p:nvSpPr>
            <p:spPr>
              <a:xfrm>
                <a:off x="6045200" y="3644800"/>
                <a:ext cx="3029922" cy="103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工夫・改善の継続こそ、</a:t>
                </a:r>
              </a:p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会員増強活動である！</a:t>
                </a:r>
              </a:p>
            </p:txBody>
          </p:sp>
        </p:grp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xmlns="" id="{65D25E18-6F3D-4450-8DB6-8A3E712392C1}"/>
                </a:ext>
              </a:extLst>
            </p:cNvPr>
            <p:cNvCxnSpPr>
              <a:stCxn id="21" idx="3"/>
              <a:endCxn id="30" idx="1"/>
            </p:cNvCxnSpPr>
            <p:nvPr/>
          </p:nvCxnSpPr>
          <p:spPr>
            <a:xfrm>
              <a:off x="5435600" y="4140154"/>
              <a:ext cx="41656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xmlns="" id="{D37B40CC-7432-4B55-BF4F-945501D2237F}"/>
              </a:ext>
            </a:extLst>
          </p:cNvPr>
          <p:cNvGrpSpPr/>
          <p:nvPr/>
        </p:nvGrpSpPr>
        <p:grpSpPr>
          <a:xfrm>
            <a:off x="141224" y="1861744"/>
            <a:ext cx="8740858" cy="1548103"/>
            <a:chOff x="141224" y="1861744"/>
            <a:chExt cx="8740858" cy="1548103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xmlns="" id="{F2D2C0A4-1127-4FC6-AC4F-1BA56272C2F6}"/>
                </a:ext>
              </a:extLst>
            </p:cNvPr>
            <p:cNvGrpSpPr/>
            <p:nvPr/>
          </p:nvGrpSpPr>
          <p:grpSpPr>
            <a:xfrm>
              <a:off x="141224" y="2376647"/>
              <a:ext cx="8740858" cy="1033200"/>
              <a:chOff x="141224" y="2183607"/>
              <a:chExt cx="8740858" cy="1033200"/>
            </a:xfrm>
          </p:grpSpPr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xmlns="" id="{D99C2BF1-1A9E-4A67-92E3-87A2D755770A}"/>
                  </a:ext>
                </a:extLst>
              </p:cNvPr>
              <p:cNvSpPr/>
              <p:nvPr/>
            </p:nvSpPr>
            <p:spPr>
              <a:xfrm>
                <a:off x="141224" y="2453570"/>
                <a:ext cx="1331976" cy="4932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前提①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xmlns="" id="{F8F1C0DE-F911-48E1-9A89-054B68783A05}"/>
                  </a:ext>
                </a:extLst>
              </p:cNvPr>
              <p:cNvSpPr/>
              <p:nvPr/>
            </p:nvSpPr>
            <p:spPr>
              <a:xfrm>
                <a:off x="1486437" y="2184455"/>
                <a:ext cx="3949163" cy="1031504"/>
              </a:xfrm>
              <a:prstGeom prst="rect">
                <a:avLst/>
              </a:prstGeom>
              <a:noFill/>
              <a:ln w="444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会員増強活動の成果・結果が、</a:t>
                </a:r>
              </a:p>
              <a:p>
                <a:r>
                  <a:rPr kumimoji="1" lang="ja-JP" altLang="en-US" sz="2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偶発的にあがる事はない！</a:t>
                </a:r>
              </a:p>
            </p:txBody>
          </p: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xmlns="" id="{CCD1515F-6B63-4750-AE41-AEAAF54D0EC5}"/>
                  </a:ext>
                </a:extLst>
              </p:cNvPr>
              <p:cNvGrpSpPr/>
              <p:nvPr/>
            </p:nvGrpSpPr>
            <p:grpSpPr>
              <a:xfrm>
                <a:off x="5852160" y="2183607"/>
                <a:ext cx="3029922" cy="1033200"/>
                <a:chOff x="6045200" y="2236947"/>
                <a:chExt cx="3029922" cy="1033200"/>
              </a:xfrm>
            </p:grpSpPr>
            <p:sp>
              <p:nvSpPr>
                <p:cNvPr id="2" name="四角形: 角を丸くする 1">
                  <a:extLst>
                    <a:ext uri="{FF2B5EF4-FFF2-40B4-BE49-F238E27FC236}">
                      <a16:creationId xmlns:a16="http://schemas.microsoft.com/office/drawing/2014/main" xmlns="" id="{B7C4710D-99EE-4B17-827E-2B81D295AFB9}"/>
                    </a:ext>
                  </a:extLst>
                </p:cNvPr>
                <p:cNvSpPr/>
                <p:nvPr/>
              </p:nvSpPr>
              <p:spPr>
                <a:xfrm>
                  <a:off x="6045200" y="2236947"/>
                  <a:ext cx="3029922" cy="1033200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xmlns="" id="{4EF84FBC-97B5-47BF-B2C8-713185051A96}"/>
                    </a:ext>
                  </a:extLst>
                </p:cNvPr>
                <p:cNvSpPr/>
                <p:nvPr/>
              </p:nvSpPr>
              <p:spPr>
                <a:xfrm>
                  <a:off x="6045200" y="2237795"/>
                  <a:ext cx="3029922" cy="103150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会員増強活動の成果には、</a:t>
                  </a:r>
                </a:p>
                <a:p>
                  <a:pPr algn="ctr"/>
                  <a:r>
                    <a:rPr kumimoji="1" lang="ja-JP" altLang="en-US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必ず原因が存在する！</a:t>
                  </a:r>
                </a:p>
              </p:txBody>
            </p:sp>
          </p:grp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xmlns="" id="{374EE480-D1B5-445C-8A53-0BA5DC8966FE}"/>
                  </a:ext>
                </a:extLst>
              </p:cNvPr>
              <p:cNvCxnSpPr>
                <a:stCxn id="19" idx="3"/>
                <a:endCxn id="2" idx="1"/>
              </p:cNvCxnSpPr>
              <p:nvPr/>
            </p:nvCxnSpPr>
            <p:spPr>
              <a:xfrm>
                <a:off x="5435600" y="2700207"/>
                <a:ext cx="416560" cy="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xmlns="" id="{CCFE538B-AFB0-4A65-AF48-8074F9F5BA7D}"/>
                </a:ext>
              </a:extLst>
            </p:cNvPr>
            <p:cNvSpPr txBox="1"/>
            <p:nvPr/>
          </p:nvSpPr>
          <p:spPr>
            <a:xfrm>
              <a:off x="213360" y="1861744"/>
              <a:ext cx="5323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★会員増強（会員維持）、３つの前提とは？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8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62A344CD-2FB0-4EBF-B33B-B720F8563AB1}"/>
              </a:ext>
            </a:extLst>
          </p:cNvPr>
          <p:cNvGrpSpPr/>
          <p:nvPr/>
        </p:nvGrpSpPr>
        <p:grpSpPr>
          <a:xfrm>
            <a:off x="1436096" y="2279604"/>
            <a:ext cx="7353186" cy="4229600"/>
            <a:chOff x="1436096" y="2279604"/>
            <a:chExt cx="7353186" cy="4229600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xmlns="" id="{0822DD0A-B7B4-4E0F-B1C7-90FEC81654FA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>
              <a:off x="3005816" y="2279604"/>
              <a:ext cx="0" cy="3606801"/>
            </a:xfrm>
            <a:prstGeom prst="line">
              <a:avLst/>
            </a:prstGeom>
            <a:ln w="60325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xmlns="" id="{7050DA7A-E80A-4F05-B3EC-976D768FB044}"/>
                </a:ext>
              </a:extLst>
            </p:cNvPr>
            <p:cNvCxnSpPr>
              <a:cxnSpLocks/>
            </p:cNvCxnSpPr>
            <p:nvPr/>
          </p:nvCxnSpPr>
          <p:spPr>
            <a:xfrm>
              <a:off x="1842496" y="5701492"/>
              <a:ext cx="6699215" cy="0"/>
            </a:xfrm>
            <a:prstGeom prst="straightConnector1">
              <a:avLst/>
            </a:prstGeom>
            <a:ln w="69850">
              <a:solidFill>
                <a:schemeClr val="bg1">
                  <a:lumMod val="50000"/>
                </a:schemeClr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矢印: 五方向 5">
              <a:extLst>
                <a:ext uri="{FF2B5EF4-FFF2-40B4-BE49-F238E27FC236}">
                  <a16:creationId xmlns:a16="http://schemas.microsoft.com/office/drawing/2014/main" xmlns="" id="{2A59920D-3360-4EBD-96A2-AC634C884996}"/>
                </a:ext>
              </a:extLst>
            </p:cNvPr>
            <p:cNvSpPr/>
            <p:nvPr/>
          </p:nvSpPr>
          <p:spPr>
            <a:xfrm>
              <a:off x="1852656" y="4524223"/>
              <a:ext cx="4979487" cy="972000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魅力あるクラブ創り</a:t>
              </a:r>
            </a:p>
          </p:txBody>
        </p:sp>
        <p:sp>
          <p:nvSpPr>
            <p:cNvPr id="20" name="矢印: 五方向 19">
              <a:extLst>
                <a:ext uri="{FF2B5EF4-FFF2-40B4-BE49-F238E27FC236}">
                  <a16:creationId xmlns:a16="http://schemas.microsoft.com/office/drawing/2014/main" xmlns="" id="{ADAC1E5C-BAD8-45DD-B7AD-0AFED78AAED5}"/>
                </a:ext>
              </a:extLst>
            </p:cNvPr>
            <p:cNvSpPr/>
            <p:nvPr/>
          </p:nvSpPr>
          <p:spPr>
            <a:xfrm>
              <a:off x="3041376" y="3486616"/>
              <a:ext cx="3790767" cy="972000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会員増強・維持活動の</a:t>
              </a:r>
            </a:p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凡事徹底</a:t>
              </a:r>
            </a:p>
          </p:txBody>
        </p:sp>
        <p:sp>
          <p:nvSpPr>
            <p:cNvPr id="21" name="矢印: 五方向 20">
              <a:extLst>
                <a:ext uri="{FF2B5EF4-FFF2-40B4-BE49-F238E27FC236}">
                  <a16:creationId xmlns:a16="http://schemas.microsoft.com/office/drawing/2014/main" xmlns="" id="{C3C9C99F-2DCD-4867-97AC-22ED12B61444}"/>
                </a:ext>
              </a:extLst>
            </p:cNvPr>
            <p:cNvSpPr/>
            <p:nvPr/>
          </p:nvSpPr>
          <p:spPr>
            <a:xfrm>
              <a:off x="4047216" y="2450296"/>
              <a:ext cx="2784927" cy="972000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独自手法による</a:t>
              </a:r>
            </a:p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会員増強・維持活動</a:t>
              </a: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xmlns="" id="{928A760C-CFCF-4A5D-BFBE-A915200D1965}"/>
                </a:ext>
              </a:extLst>
            </p:cNvPr>
            <p:cNvGrpSpPr/>
            <p:nvPr/>
          </p:nvGrpSpPr>
          <p:grpSpPr>
            <a:xfrm>
              <a:off x="1436096" y="5886405"/>
              <a:ext cx="751840" cy="622799"/>
              <a:chOff x="772160" y="5608321"/>
              <a:chExt cx="751840" cy="622799"/>
            </a:xfrm>
          </p:grpSpPr>
          <p:sp>
            <p:nvSpPr>
              <p:cNvPr id="7" name="二等辺三角形 6">
                <a:extLst>
                  <a:ext uri="{FF2B5EF4-FFF2-40B4-BE49-F238E27FC236}">
                    <a16:creationId xmlns:a16="http://schemas.microsoft.com/office/drawing/2014/main" xmlns="" id="{1330F39A-5538-449E-B59C-3D4D9E2423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6528" y="5608321"/>
                <a:ext cx="363104" cy="23400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xmlns="" id="{9E8EB1AB-0FFC-47A4-A345-0029E81CD4C1}"/>
                  </a:ext>
                </a:extLst>
              </p:cNvPr>
              <p:cNvSpPr txBox="1"/>
              <p:nvPr/>
            </p:nvSpPr>
            <p:spPr>
              <a:xfrm>
                <a:off x="772160" y="5861788"/>
                <a:ext cx="751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過去</a:t>
                </a:r>
              </a:p>
            </p:txBody>
          </p: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xmlns="" id="{728AEE14-ADA2-40AB-B967-14BE9CAD97BD}"/>
                </a:ext>
              </a:extLst>
            </p:cNvPr>
            <p:cNvGrpSpPr/>
            <p:nvPr/>
          </p:nvGrpSpPr>
          <p:grpSpPr>
            <a:xfrm>
              <a:off x="2629896" y="5886405"/>
              <a:ext cx="751840" cy="622799"/>
              <a:chOff x="772160" y="5608321"/>
              <a:chExt cx="751840" cy="622799"/>
            </a:xfrm>
          </p:grpSpPr>
          <p:sp>
            <p:nvSpPr>
              <p:cNvPr id="23" name="二等辺三角形 22">
                <a:extLst>
                  <a:ext uri="{FF2B5EF4-FFF2-40B4-BE49-F238E27FC236}">
                    <a16:creationId xmlns:a16="http://schemas.microsoft.com/office/drawing/2014/main" xmlns="" id="{649BC9D5-526B-4EEB-8565-F58AB1F3A7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6528" y="5608321"/>
                <a:ext cx="363104" cy="23400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xmlns="" id="{48CAD160-B0F3-49F9-A599-058F2E96BAB6}"/>
                  </a:ext>
                </a:extLst>
              </p:cNvPr>
              <p:cNvSpPr txBox="1"/>
              <p:nvPr/>
            </p:nvSpPr>
            <p:spPr>
              <a:xfrm>
                <a:off x="772160" y="5861788"/>
                <a:ext cx="751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現在</a:t>
                </a: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xmlns="" id="{F57FCEEE-8CAE-436B-A3C7-F189FB51CC95}"/>
                </a:ext>
              </a:extLst>
            </p:cNvPr>
            <p:cNvGrpSpPr/>
            <p:nvPr/>
          </p:nvGrpSpPr>
          <p:grpSpPr>
            <a:xfrm>
              <a:off x="8037442" y="5886405"/>
              <a:ext cx="751840" cy="622799"/>
              <a:chOff x="772160" y="5608321"/>
              <a:chExt cx="751840" cy="622799"/>
            </a:xfrm>
          </p:grpSpPr>
          <p:sp>
            <p:nvSpPr>
              <p:cNvPr id="26" name="二等辺三角形 25">
                <a:extLst>
                  <a:ext uri="{FF2B5EF4-FFF2-40B4-BE49-F238E27FC236}">
                    <a16:creationId xmlns:a16="http://schemas.microsoft.com/office/drawing/2014/main" xmlns="" id="{56C968C0-512E-42BA-9201-3E58D9A603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6528" y="5608321"/>
                <a:ext cx="363104" cy="234000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xmlns="" id="{688D67B8-0C22-46E0-9E41-551AEC64A016}"/>
                  </a:ext>
                </a:extLst>
              </p:cNvPr>
              <p:cNvSpPr txBox="1"/>
              <p:nvPr/>
            </p:nvSpPr>
            <p:spPr>
              <a:xfrm>
                <a:off x="772160" y="5861788"/>
                <a:ext cx="751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未来</a:t>
                </a: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xmlns="" id="{4C9AACE4-A98C-43D2-85E7-8DD8782CCA7A}"/>
              </a:ext>
            </a:extLst>
          </p:cNvPr>
          <p:cNvGrpSpPr/>
          <p:nvPr/>
        </p:nvGrpSpPr>
        <p:grpSpPr>
          <a:xfrm>
            <a:off x="706786" y="2440010"/>
            <a:ext cx="1843281" cy="2018606"/>
            <a:chOff x="706786" y="2440010"/>
            <a:chExt cx="1843281" cy="2018606"/>
          </a:xfrm>
        </p:grpSpPr>
        <p:sp>
          <p:nvSpPr>
            <p:cNvPr id="35" name="左中かっこ 34">
              <a:extLst>
                <a:ext uri="{FF2B5EF4-FFF2-40B4-BE49-F238E27FC236}">
                  <a16:creationId xmlns:a16="http://schemas.microsoft.com/office/drawing/2014/main" xmlns="" id="{665D8239-9F94-4A7B-B5E3-C055B7572296}"/>
                </a:ext>
              </a:extLst>
            </p:cNvPr>
            <p:cNvSpPr/>
            <p:nvPr/>
          </p:nvSpPr>
          <p:spPr>
            <a:xfrm>
              <a:off x="2224946" y="2440010"/>
              <a:ext cx="325121" cy="2018606"/>
            </a:xfrm>
            <a:prstGeom prst="lef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xmlns="" id="{E78A59DC-13CE-4132-AB1C-1CB436702864}"/>
                </a:ext>
              </a:extLst>
            </p:cNvPr>
            <p:cNvSpPr txBox="1"/>
            <p:nvPr/>
          </p:nvSpPr>
          <p:spPr>
            <a:xfrm>
              <a:off x="706786" y="3187703"/>
              <a:ext cx="14761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操舵輪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1AAD93F4-05CE-4E4F-9126-D59D41E0105D}"/>
              </a:ext>
            </a:extLst>
          </p:cNvPr>
          <p:cNvGrpSpPr/>
          <p:nvPr/>
        </p:nvGrpSpPr>
        <p:grpSpPr>
          <a:xfrm>
            <a:off x="88625" y="4559298"/>
            <a:ext cx="1722107" cy="936926"/>
            <a:chOff x="88625" y="4559298"/>
            <a:chExt cx="1722107" cy="936926"/>
          </a:xfrm>
        </p:grpSpPr>
        <p:sp>
          <p:nvSpPr>
            <p:cNvPr id="37" name="左中かっこ 36">
              <a:extLst>
                <a:ext uri="{FF2B5EF4-FFF2-40B4-BE49-F238E27FC236}">
                  <a16:creationId xmlns:a16="http://schemas.microsoft.com/office/drawing/2014/main" xmlns="" id="{30D5376F-B492-4E3B-8C35-C06100B69D36}"/>
                </a:ext>
              </a:extLst>
            </p:cNvPr>
            <p:cNvSpPr/>
            <p:nvPr/>
          </p:nvSpPr>
          <p:spPr>
            <a:xfrm>
              <a:off x="1394185" y="4559298"/>
              <a:ext cx="416547" cy="936926"/>
            </a:xfrm>
            <a:prstGeom prst="lef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xmlns="" id="{76CDEBF5-ED23-490A-A825-84590960DE56}"/>
                </a:ext>
              </a:extLst>
            </p:cNvPr>
            <p:cNvSpPr txBox="1"/>
            <p:nvPr/>
          </p:nvSpPr>
          <p:spPr>
            <a:xfrm>
              <a:off x="88625" y="4748613"/>
              <a:ext cx="12851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駆動輪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9C89EEA3-10A6-40A5-A652-DBEE52F1D141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xmlns="" id="{FA7E542E-5356-42C4-B053-D6278B242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xmlns="" id="{D2568A4A-0EAD-450E-B7CA-B938E536D875}"/>
                </a:ext>
              </a:extLst>
            </p:cNvPr>
            <p:cNvSpPr txBox="1"/>
            <p:nvPr/>
          </p:nvSpPr>
          <p:spPr>
            <a:xfrm>
              <a:off x="584956" y="955394"/>
              <a:ext cx="82868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魅力あるクラブを創ること！</a:t>
              </a:r>
            </a:p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会員増強・維持活動を継続的に実践することはクラブ運営の両輪！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xmlns="" id="{71F50A41-A239-4FE1-89FB-7CEA91FECC66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xmlns="" id="{06A1AE18-A096-478E-9A0C-43369D5B56F9}"/>
                </a:ext>
              </a:extLst>
            </p:cNvPr>
            <p:cNvGrpSpPr/>
            <p:nvPr/>
          </p:nvGrpSpPr>
          <p:grpSpPr>
            <a:xfrm>
              <a:off x="60638" y="121402"/>
              <a:ext cx="4775522" cy="504000"/>
              <a:chOff x="80958" y="141722"/>
              <a:chExt cx="4775522" cy="504000"/>
            </a:xfrm>
          </p:grpSpPr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xmlns="" id="{08E5F19D-28C5-4AA0-ADB3-5F9CA4187E46}"/>
                  </a:ext>
                </a:extLst>
              </p:cNvPr>
              <p:cNvSpPr/>
              <p:nvPr/>
            </p:nvSpPr>
            <p:spPr>
              <a:xfrm>
                <a:off x="590432" y="141722"/>
                <a:ext cx="4266048" cy="504000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1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会員増強・会員維持活動の俯瞰図</a:t>
                </a:r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xmlns="" id="{0F191C7E-8633-4080-B740-C8517FA71ECA}"/>
                  </a:ext>
                </a:extLst>
              </p:cNvPr>
              <p:cNvSpPr/>
              <p:nvPr/>
            </p:nvSpPr>
            <p:spPr>
              <a:xfrm>
                <a:off x="80958" y="141722"/>
                <a:ext cx="504000" cy="50400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</a:p>
            </p:txBody>
          </p:sp>
        </p:grp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xmlns="" id="{3893563E-1D84-47A9-A0CC-E536E7C43E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xmlns="" id="{59E5AC94-2B0A-4C87-9084-0EBCBD6A9C95}"/>
              </a:ext>
            </a:extLst>
          </p:cNvPr>
          <p:cNvGrpSpPr/>
          <p:nvPr/>
        </p:nvGrpSpPr>
        <p:grpSpPr>
          <a:xfrm>
            <a:off x="6893102" y="1684067"/>
            <a:ext cx="2155222" cy="3812156"/>
            <a:chOff x="6893102" y="1684067"/>
            <a:chExt cx="2155222" cy="381215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xmlns="" id="{EAB0DF5E-0458-4BF6-A0B2-7FD22431EF09}"/>
                </a:ext>
              </a:extLst>
            </p:cNvPr>
            <p:cNvSpPr/>
            <p:nvPr/>
          </p:nvSpPr>
          <p:spPr>
            <a:xfrm>
              <a:off x="6893102" y="2450296"/>
              <a:ext cx="760415" cy="3045927"/>
            </a:xfrm>
            <a:prstGeom prst="rect">
              <a:avLst/>
            </a:prstGeom>
            <a:noFill/>
            <a:ln w="603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クラブがやりたい事の実現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xmlns="" id="{DAADB180-2FE4-4FEC-ACAA-4011EB3D52A9}"/>
                </a:ext>
              </a:extLst>
            </p:cNvPr>
            <p:cNvSpPr/>
            <p:nvPr/>
          </p:nvSpPr>
          <p:spPr>
            <a:xfrm>
              <a:off x="7862366" y="2450296"/>
              <a:ext cx="760415" cy="3045927"/>
            </a:xfrm>
            <a:prstGeom prst="rect">
              <a:avLst/>
            </a:prstGeom>
            <a:noFill/>
            <a:ln w="603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クラブの伝統と</a:t>
              </a:r>
            </a:p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アイデンティティーの確立</a:t>
              </a:r>
            </a:p>
          </p:txBody>
        </p:sp>
        <p:sp>
          <p:nvSpPr>
            <p:cNvPr id="36" name="吹き出し: 角を丸めた四角形 35">
              <a:extLst>
                <a:ext uri="{FF2B5EF4-FFF2-40B4-BE49-F238E27FC236}">
                  <a16:creationId xmlns:a16="http://schemas.microsoft.com/office/drawing/2014/main" xmlns="" id="{98CA6EDE-87EA-4A08-B3FD-7B203EBD71A3}"/>
                </a:ext>
              </a:extLst>
            </p:cNvPr>
            <p:cNvSpPr/>
            <p:nvPr/>
          </p:nvSpPr>
          <p:spPr>
            <a:xfrm>
              <a:off x="7166207" y="1684067"/>
              <a:ext cx="1882117" cy="808039"/>
            </a:xfrm>
            <a:prstGeom prst="wedgeRoundRectCallout">
              <a:avLst>
                <a:gd name="adj1" fmla="val -36266"/>
                <a:gd name="adj2" fmla="val 80910"/>
                <a:gd name="adj3" fmla="val 16667"/>
              </a:avLst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両輪が噛み合えば、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クラブがやりたい事の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実現精度が高まる！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81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BF531179-9689-4C0D-8DB4-C132EAB40BCF}"/>
              </a:ext>
            </a:extLst>
          </p:cNvPr>
          <p:cNvSpPr/>
          <p:nvPr/>
        </p:nvSpPr>
        <p:spPr>
          <a:xfrm>
            <a:off x="282402" y="2355779"/>
            <a:ext cx="398846" cy="39384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凡　事・徹　底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xmlns="" id="{0D0634B4-528D-4E8A-A3B2-B760E0A98282}"/>
              </a:ext>
            </a:extLst>
          </p:cNvPr>
          <p:cNvGrpSpPr/>
          <p:nvPr/>
        </p:nvGrpSpPr>
        <p:grpSpPr>
          <a:xfrm>
            <a:off x="823600" y="3319434"/>
            <a:ext cx="8018647" cy="828000"/>
            <a:chOff x="860176" y="3382593"/>
            <a:chExt cx="8018647" cy="864000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xmlns="" id="{668E5D5F-C9A2-480B-8635-78B612DCCAD4}"/>
                </a:ext>
              </a:extLst>
            </p:cNvPr>
            <p:cNvGrpSpPr/>
            <p:nvPr/>
          </p:nvGrpSpPr>
          <p:grpSpPr>
            <a:xfrm>
              <a:off x="860176" y="3382593"/>
              <a:ext cx="2651564" cy="864000"/>
              <a:chOff x="514349" y="2918351"/>
              <a:chExt cx="2651564" cy="854343"/>
            </a:xfrm>
          </p:grpSpPr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xmlns="" id="{AF110E59-04C7-422D-A844-B0B10EA96246}"/>
                  </a:ext>
                </a:extLst>
              </p:cNvPr>
              <p:cNvSpPr/>
              <p:nvPr/>
            </p:nvSpPr>
            <p:spPr>
              <a:xfrm>
                <a:off x="514349" y="2918351"/>
                <a:ext cx="648000" cy="85434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Act.</a:t>
                </a:r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②</a:t>
                </a: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xmlns="" id="{1D5C5350-2056-4858-8F95-391DE276C7A7}"/>
                  </a:ext>
                </a:extLst>
              </p:cNvPr>
              <p:cNvSpPr/>
              <p:nvPr/>
            </p:nvSpPr>
            <p:spPr>
              <a:xfrm>
                <a:off x="1161556" y="2918351"/>
                <a:ext cx="2004357" cy="854343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入会予定者リストの共有</a:t>
                </a:r>
              </a:p>
            </p:txBody>
          </p:sp>
        </p:grp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xmlns="" id="{F31091AD-97D1-4349-883F-06E88E8742B0}"/>
                </a:ext>
              </a:extLst>
            </p:cNvPr>
            <p:cNvSpPr/>
            <p:nvPr/>
          </p:nvSpPr>
          <p:spPr>
            <a:xfrm>
              <a:off x="3588028" y="3382593"/>
              <a:ext cx="3103546" cy="864000"/>
            </a:xfrm>
            <a:prstGeom prst="rect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入会予定者リストを共有するだけで思わぬ発見が！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＊同じ人を複数の会員がリストアップしていたり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＊入会困難と思っていた人と、親しい会員がいたり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＊誰も知らない入会予定者がリストアップされたり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xmlns="" id="{34F1C304-285B-4BA4-AD32-CB66AF71635B}"/>
                </a:ext>
              </a:extLst>
            </p:cNvPr>
            <p:cNvSpPr/>
            <p:nvPr/>
          </p:nvSpPr>
          <p:spPr>
            <a:xfrm>
              <a:off x="6934170" y="3382593"/>
              <a:ext cx="1944653" cy="864000"/>
            </a:xfrm>
            <a:prstGeom prst="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リストを共有すれば</a:t>
              </a:r>
            </a:p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必ず発見がある！</a:t>
              </a: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xmlns="" id="{5B73868C-CA63-4747-8B64-05BB9FC21D47}"/>
                </a:ext>
              </a:extLst>
            </p:cNvPr>
            <p:cNvCxnSpPr>
              <a:cxnSpLocks/>
            </p:cNvCxnSpPr>
            <p:nvPr/>
          </p:nvCxnSpPr>
          <p:spPr>
            <a:xfrm>
              <a:off x="6691574" y="3814593"/>
              <a:ext cx="242596" cy="0"/>
            </a:xfrm>
            <a:prstGeom prst="line">
              <a:avLst/>
            </a:prstGeom>
            <a:ln w="41275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xmlns="" id="{D2B054F9-3D38-4EAC-B667-E9C5253239CF}"/>
              </a:ext>
            </a:extLst>
          </p:cNvPr>
          <p:cNvGrpSpPr/>
          <p:nvPr/>
        </p:nvGrpSpPr>
        <p:grpSpPr>
          <a:xfrm>
            <a:off x="823600" y="4416834"/>
            <a:ext cx="8018647" cy="828000"/>
            <a:chOff x="860176" y="4502471"/>
            <a:chExt cx="8018647" cy="864000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xmlns="" id="{F34216CD-9ACF-4A0E-8C67-8657C7E306BA}"/>
                </a:ext>
              </a:extLst>
            </p:cNvPr>
            <p:cNvGrpSpPr/>
            <p:nvPr/>
          </p:nvGrpSpPr>
          <p:grpSpPr>
            <a:xfrm>
              <a:off x="860176" y="4502471"/>
              <a:ext cx="2651564" cy="864000"/>
              <a:chOff x="515675" y="3979076"/>
              <a:chExt cx="2651564" cy="854343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xmlns="" id="{09784B9B-3DFB-4177-964C-6CCF6F3B68C0}"/>
                  </a:ext>
                </a:extLst>
              </p:cNvPr>
              <p:cNvSpPr/>
              <p:nvPr/>
            </p:nvSpPr>
            <p:spPr>
              <a:xfrm>
                <a:off x="515675" y="3979076"/>
                <a:ext cx="648000" cy="85434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Act.</a:t>
                </a:r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③</a:t>
                </a:r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xmlns="" id="{5284F374-BAA5-4648-A6DA-DF2C4BA20C92}"/>
                  </a:ext>
                </a:extLst>
              </p:cNvPr>
              <p:cNvSpPr/>
              <p:nvPr/>
            </p:nvSpPr>
            <p:spPr>
              <a:xfrm>
                <a:off x="1162882" y="3979076"/>
                <a:ext cx="2004357" cy="854343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入会予定者への</a:t>
                </a:r>
              </a:p>
              <a:p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接触＆面談の実践</a:t>
                </a:r>
              </a:p>
            </p:txBody>
          </p:sp>
        </p:grp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xmlns="" id="{DCF07716-25A6-403D-BB22-937293678DD0}"/>
                </a:ext>
              </a:extLst>
            </p:cNvPr>
            <p:cNvSpPr/>
            <p:nvPr/>
          </p:nvSpPr>
          <p:spPr>
            <a:xfrm>
              <a:off x="3589354" y="4502471"/>
              <a:ext cx="3103546" cy="864000"/>
            </a:xfrm>
            <a:prstGeom prst="rect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入会予定者リストを共有することで、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思わぬ発見を実感できたら、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入会予定者への接触＆面談は自然に行われる！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xmlns="" id="{54D00F51-3361-4227-A160-A319B3B1C962}"/>
                </a:ext>
              </a:extLst>
            </p:cNvPr>
            <p:cNvSpPr/>
            <p:nvPr/>
          </p:nvSpPr>
          <p:spPr>
            <a:xfrm>
              <a:off x="6934170" y="4502471"/>
              <a:ext cx="1944653" cy="864000"/>
            </a:xfrm>
            <a:prstGeom prst="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事前準備と</a:t>
              </a:r>
            </a:p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入会阻害要因を</a:t>
              </a:r>
            </a:p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適時、話し会う場が重要</a:t>
              </a: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xmlns="" id="{83EBC0CA-7008-48A7-889D-A73B9F560710}"/>
                </a:ext>
              </a:extLst>
            </p:cNvPr>
            <p:cNvCxnSpPr>
              <a:cxnSpLocks/>
            </p:cNvCxnSpPr>
            <p:nvPr/>
          </p:nvCxnSpPr>
          <p:spPr>
            <a:xfrm>
              <a:off x="6692900" y="4934471"/>
              <a:ext cx="241270" cy="0"/>
            </a:xfrm>
            <a:prstGeom prst="line">
              <a:avLst/>
            </a:prstGeom>
            <a:ln w="41275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xmlns="" id="{25CC8ECB-856F-45A2-B3DB-E24BDDB1F28D}"/>
              </a:ext>
            </a:extLst>
          </p:cNvPr>
          <p:cNvGrpSpPr/>
          <p:nvPr/>
        </p:nvGrpSpPr>
        <p:grpSpPr>
          <a:xfrm>
            <a:off x="823601" y="5466200"/>
            <a:ext cx="8018646" cy="828000"/>
            <a:chOff x="860177" y="5530208"/>
            <a:chExt cx="8018646" cy="864000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xmlns="" id="{7D6E1251-9A43-4D42-9F0D-C4DE0EA8AAFE}"/>
                </a:ext>
              </a:extLst>
            </p:cNvPr>
            <p:cNvGrpSpPr/>
            <p:nvPr/>
          </p:nvGrpSpPr>
          <p:grpSpPr>
            <a:xfrm>
              <a:off x="860177" y="5530208"/>
              <a:ext cx="2651563" cy="864000"/>
              <a:chOff x="532904" y="5061285"/>
              <a:chExt cx="2651563" cy="854343"/>
            </a:xfrm>
          </p:grpSpPr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xmlns="" id="{8BAD9764-BCD2-492A-836D-832938DF5FD5}"/>
                  </a:ext>
                </a:extLst>
              </p:cNvPr>
              <p:cNvSpPr/>
              <p:nvPr/>
            </p:nvSpPr>
            <p:spPr>
              <a:xfrm>
                <a:off x="1180110" y="5061285"/>
                <a:ext cx="2004357" cy="854343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接触交渉のチェックと</a:t>
                </a:r>
              </a:p>
              <a:p>
                <a:pPr algn="r"/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リストのスクリーニング</a:t>
                </a:r>
              </a:p>
            </p:txBody>
          </p:sp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xmlns="" id="{BC469B1E-29C9-4DEE-8D35-B4FCB40ED087}"/>
                  </a:ext>
                </a:extLst>
              </p:cNvPr>
              <p:cNvSpPr/>
              <p:nvPr/>
            </p:nvSpPr>
            <p:spPr>
              <a:xfrm>
                <a:off x="532904" y="5061285"/>
                <a:ext cx="648000" cy="85434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Act.</a:t>
                </a:r>
                <a:r>
                  <a:rPr kumimoji="1" lang="ja-JP" altLang="en-US" sz="13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④</a:t>
                </a:r>
              </a:p>
            </p:txBody>
          </p:sp>
        </p:grp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xmlns="" id="{F6D9416E-4FAE-4C52-9EBA-92D06C27FAE8}"/>
                </a:ext>
              </a:extLst>
            </p:cNvPr>
            <p:cNvSpPr/>
            <p:nvPr/>
          </p:nvSpPr>
          <p:spPr>
            <a:xfrm>
              <a:off x="3589354" y="5530208"/>
              <a:ext cx="3103546" cy="864000"/>
            </a:xfrm>
            <a:prstGeom prst="rect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入会予定者への接触＆面談を通じて、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入会予定者リストのスクリーニングとブラッシュアップ！</a:t>
              </a:r>
            </a:p>
            <a:p>
              <a:r>
                <a:rPr kumimoji="1" lang="ja-JP" altLang="en-US" sz="1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このリストがクラブの貴重な財産になる。</a:t>
              </a: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xmlns="" id="{31193A31-0311-4000-8A9E-04596B2DC716}"/>
                </a:ext>
              </a:extLst>
            </p:cNvPr>
            <p:cNvSpPr/>
            <p:nvPr/>
          </p:nvSpPr>
          <p:spPr>
            <a:xfrm>
              <a:off x="6934170" y="5530208"/>
              <a:ext cx="1944653" cy="864000"/>
            </a:xfrm>
            <a:prstGeom prst="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リストは陳腐化する！</a:t>
              </a:r>
            </a:p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常にリストを最新化</a:t>
              </a:r>
            </a:p>
            <a:p>
              <a:pPr algn="ctr"/>
              <a:r>
                <a:rPr kumimoji="1" lang="ja-JP" altLang="en-US" sz="13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する！</a:t>
              </a: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xmlns="" id="{A0129DE6-AF14-4287-845D-2E19EF6943A9}"/>
                </a:ext>
              </a:extLst>
            </p:cNvPr>
            <p:cNvCxnSpPr>
              <a:cxnSpLocks/>
            </p:cNvCxnSpPr>
            <p:nvPr/>
          </p:nvCxnSpPr>
          <p:spPr>
            <a:xfrm>
              <a:off x="6692900" y="5962208"/>
              <a:ext cx="241270" cy="0"/>
            </a:xfrm>
            <a:prstGeom prst="line">
              <a:avLst/>
            </a:prstGeom>
            <a:ln w="41275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xmlns="" id="{AE0EF0C7-D741-41C9-8435-41E862F578B1}"/>
              </a:ext>
            </a:extLst>
          </p:cNvPr>
          <p:cNvGrpSpPr/>
          <p:nvPr/>
        </p:nvGrpSpPr>
        <p:grpSpPr>
          <a:xfrm>
            <a:off x="823600" y="1806125"/>
            <a:ext cx="8018647" cy="1377654"/>
            <a:chOff x="823600" y="1806125"/>
            <a:chExt cx="8018647" cy="1377654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xmlns="" id="{B13B3F57-8347-4497-A4B3-291258C9AF35}"/>
                </a:ext>
              </a:extLst>
            </p:cNvPr>
            <p:cNvGrpSpPr/>
            <p:nvPr/>
          </p:nvGrpSpPr>
          <p:grpSpPr>
            <a:xfrm>
              <a:off x="823600" y="2355779"/>
              <a:ext cx="8018647" cy="828000"/>
              <a:chOff x="860176" y="2383211"/>
              <a:chExt cx="8018647" cy="864000"/>
            </a:xfrm>
          </p:grpSpPr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xmlns="" id="{8F053E13-BF85-421F-9EA5-4740D77B07D0}"/>
                  </a:ext>
                </a:extLst>
              </p:cNvPr>
              <p:cNvGrpSpPr/>
              <p:nvPr/>
            </p:nvGrpSpPr>
            <p:grpSpPr>
              <a:xfrm>
                <a:off x="860176" y="2383211"/>
                <a:ext cx="2651564" cy="864000"/>
                <a:chOff x="514349" y="1768530"/>
                <a:chExt cx="2651564" cy="854343"/>
              </a:xfrm>
            </p:grpSpPr>
            <p:sp>
              <p:nvSpPr>
                <p:cNvPr id="21" name="正方形/長方形 20">
                  <a:extLst>
                    <a:ext uri="{FF2B5EF4-FFF2-40B4-BE49-F238E27FC236}">
                      <a16:creationId xmlns:a16="http://schemas.microsoft.com/office/drawing/2014/main" xmlns="" id="{574ADBE8-EB94-474D-831C-213BD60DF987}"/>
                    </a:ext>
                  </a:extLst>
                </p:cNvPr>
                <p:cNvSpPr/>
                <p:nvPr/>
              </p:nvSpPr>
              <p:spPr>
                <a:xfrm>
                  <a:off x="514349" y="1768530"/>
                  <a:ext cx="648000" cy="85434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3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Act.</a:t>
                  </a:r>
                  <a:r>
                    <a:rPr kumimoji="1" lang="ja-JP" altLang="en-US" sz="13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①</a:t>
                  </a:r>
                </a:p>
              </p:txBody>
            </p:sp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xmlns="" id="{C01EBEB8-1C3D-4228-B9BC-89479686147C}"/>
                    </a:ext>
                  </a:extLst>
                </p:cNvPr>
                <p:cNvSpPr/>
                <p:nvPr/>
              </p:nvSpPr>
              <p:spPr>
                <a:xfrm>
                  <a:off x="1161556" y="1768530"/>
                  <a:ext cx="2004357" cy="854343"/>
                </a:xfrm>
                <a:prstGeom prst="rect">
                  <a:avLst/>
                </a:prstGeom>
                <a:noFill/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3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入会予定者リスト作り</a:t>
                  </a:r>
                </a:p>
              </p:txBody>
            </p:sp>
          </p:grp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xmlns="" id="{D1BCB718-BCD5-4845-A57C-83121DA23801}"/>
                  </a:ext>
                </a:extLst>
              </p:cNvPr>
              <p:cNvSpPr/>
              <p:nvPr/>
            </p:nvSpPr>
            <p:spPr>
              <a:xfrm>
                <a:off x="3588028" y="2383211"/>
                <a:ext cx="3103546" cy="86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会員一人、１名以上、思いつく人をリストアップ！</a:t>
                </a: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＊過去に勧誘して断られた人！</a:t>
                </a: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＊現在、勧誘中の人、他クラブと争奪戦の人！</a:t>
                </a: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＊誘った事はないけれど、是非入会して欲しい人！</a:t>
                </a: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xmlns="" id="{144276D3-4265-43FA-9130-1B08EF613BAE}"/>
                  </a:ext>
                </a:extLst>
              </p:cNvPr>
              <p:cNvSpPr/>
              <p:nvPr/>
            </p:nvSpPr>
            <p:spPr>
              <a:xfrm>
                <a:off x="6934170" y="2383211"/>
                <a:ext cx="1944653" cy="864000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3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会員増強活動は</a:t>
                </a:r>
              </a:p>
              <a:p>
                <a:pPr algn="ctr"/>
                <a:r>
                  <a:rPr kumimoji="1" lang="ja-JP" altLang="en-US" sz="13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まずリスト作りから！</a:t>
                </a:r>
              </a:p>
            </p:txBody>
          </p: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xmlns="" id="{E052CD74-E08C-41AF-AEFD-5A901664AF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91574" y="2815211"/>
                <a:ext cx="242596" cy="0"/>
              </a:xfrm>
              <a:prstGeom prst="line">
                <a:avLst/>
              </a:prstGeom>
              <a:ln w="41275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xmlns="" id="{9213E267-7661-442C-A8F4-55810CF89B10}"/>
                </a:ext>
              </a:extLst>
            </p:cNvPr>
            <p:cNvSpPr/>
            <p:nvPr/>
          </p:nvSpPr>
          <p:spPr>
            <a:xfrm>
              <a:off x="823600" y="1806125"/>
              <a:ext cx="5831398" cy="45081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内容と詳細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xmlns="" id="{5D094020-9D51-47FD-8175-7FBEF44E028E}"/>
                </a:ext>
              </a:extLst>
            </p:cNvPr>
            <p:cNvSpPr/>
            <p:nvPr/>
          </p:nvSpPr>
          <p:spPr>
            <a:xfrm>
              <a:off x="6897594" y="1806126"/>
              <a:ext cx="1944653" cy="4508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04B6DDAC-E852-44F5-9E9C-001009CE35BA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xmlns="" id="{579AF7C1-EECC-48DA-A4B8-8C8604684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2D2A1D64-C21D-43AA-AEAD-2BBD4B2698B7}"/>
                </a:ext>
              </a:extLst>
            </p:cNvPr>
            <p:cNvGrpSpPr/>
            <p:nvPr/>
          </p:nvGrpSpPr>
          <p:grpSpPr>
            <a:xfrm>
              <a:off x="60638" y="121402"/>
              <a:ext cx="4775522" cy="504000"/>
              <a:chOff x="80958" y="141722"/>
              <a:chExt cx="4775522" cy="504000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xmlns="" id="{A1107731-517A-4BA6-A97A-4C69B6F02164}"/>
                  </a:ext>
                </a:extLst>
              </p:cNvPr>
              <p:cNvSpPr/>
              <p:nvPr/>
            </p:nvSpPr>
            <p:spPr>
              <a:xfrm>
                <a:off x="590432" y="141722"/>
                <a:ext cx="4266048" cy="504000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1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会員増強（維持）活動の凡事徹底</a:t>
                </a: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xmlns="" id="{35EF4599-18D1-4821-8330-2331DC2E58A0}"/>
                  </a:ext>
                </a:extLst>
              </p:cNvPr>
              <p:cNvSpPr/>
              <p:nvPr/>
            </p:nvSpPr>
            <p:spPr>
              <a:xfrm>
                <a:off x="80958" y="141722"/>
                <a:ext cx="504000" cy="50400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３</a:t>
                </a:r>
              </a:p>
            </p:txBody>
          </p:sp>
        </p:grp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xmlns="" id="{DC5A8A45-A415-4B83-8D52-CCC2C55D352C}"/>
                </a:ext>
              </a:extLst>
            </p:cNvPr>
            <p:cNvSpPr txBox="1"/>
            <p:nvPr/>
          </p:nvSpPr>
          <p:spPr>
            <a:xfrm>
              <a:off x="373711" y="955394"/>
              <a:ext cx="84067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会員増強（維持）活動の最短ルートは、遠回りの様でも、</a:t>
              </a:r>
            </a:p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当たり前なコト（凡事）を、当たり前に継続（徹底）することに尽きる！</a:t>
              </a: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xmlns="" id="{BFDD1C4B-3E4A-4EC9-B413-3E463985EB2D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xmlns="" id="{B675C34A-17A3-47B5-8BFE-63A9C11277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３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xmlns="" id="{C64AC970-9606-4DB1-A58A-8CDEAFE01CD3}"/>
              </a:ext>
            </a:extLst>
          </p:cNvPr>
          <p:cNvGrpSpPr/>
          <p:nvPr/>
        </p:nvGrpSpPr>
        <p:grpSpPr>
          <a:xfrm>
            <a:off x="730251" y="4102638"/>
            <a:ext cx="8229600" cy="1277850"/>
            <a:chOff x="730251" y="4102638"/>
            <a:chExt cx="8229600" cy="127785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xmlns="" id="{EF7CF5BF-D575-4097-8225-D10FF5CC86EB}"/>
                </a:ext>
              </a:extLst>
            </p:cNvPr>
            <p:cNvSpPr/>
            <p:nvPr/>
          </p:nvSpPr>
          <p:spPr>
            <a:xfrm>
              <a:off x="730251" y="4281181"/>
              <a:ext cx="8229600" cy="1099307"/>
            </a:xfrm>
            <a:prstGeom prst="roundRect">
              <a:avLst>
                <a:gd name="adj" fmla="val 7479"/>
              </a:avLst>
            </a:prstGeom>
            <a:noFill/>
            <a:ln w="44450"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xmlns="" id="{F7343A22-BC70-466B-9938-32E377155135}"/>
                </a:ext>
              </a:extLst>
            </p:cNvPr>
            <p:cNvSpPr/>
            <p:nvPr/>
          </p:nvSpPr>
          <p:spPr>
            <a:xfrm>
              <a:off x="981988" y="4102638"/>
              <a:ext cx="2170704" cy="377922"/>
            </a:xfrm>
            <a:prstGeom prst="roundRect">
              <a:avLst/>
            </a:prstGeom>
            <a:solidFill>
              <a:schemeClr val="bg1">
                <a:alpha val="86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最重要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（次頁で詳細説明）</a:t>
              </a:r>
              <a:endParaRPr kumimoji="1"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14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F98054D4-C89E-472C-86CA-855E200EF04A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2" name="直線コネクタ 1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6172D143-4954-4027-B6C3-716009F57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xmlns="" id="{D8F8525A-6526-48A7-ADAC-50A0C85C5276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xmlns="" id="{554A1C89-610D-40AF-9FA9-D6875289F9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４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xmlns="" id="{91254B7A-BF5C-4B5A-A0D3-C66F49DADF76}"/>
              </a:ext>
            </a:extLst>
          </p:cNvPr>
          <p:cNvGrpSpPr/>
          <p:nvPr/>
        </p:nvGrpSpPr>
        <p:grpSpPr>
          <a:xfrm>
            <a:off x="546848" y="4117003"/>
            <a:ext cx="7659281" cy="2380739"/>
            <a:chOff x="546848" y="4117003"/>
            <a:chExt cx="7659281" cy="2380739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xmlns="" id="{0A8AF889-4AE0-48FC-BE7A-AFB8C2008825}"/>
                </a:ext>
              </a:extLst>
            </p:cNvPr>
            <p:cNvGrpSpPr/>
            <p:nvPr/>
          </p:nvGrpSpPr>
          <p:grpSpPr>
            <a:xfrm>
              <a:off x="2495929" y="4546585"/>
              <a:ext cx="5291784" cy="351302"/>
              <a:chOff x="2729836" y="4525321"/>
              <a:chExt cx="5291784" cy="351302"/>
            </a:xfrm>
          </p:grpSpPr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xmlns="" id="{BCA5750E-7801-4AA6-B87A-903FA2EBD2E8}"/>
                  </a:ext>
                </a:extLst>
              </p:cNvPr>
              <p:cNvSpPr/>
              <p:nvPr/>
            </p:nvSpPr>
            <p:spPr>
              <a:xfrm>
                <a:off x="2729836" y="4525321"/>
                <a:ext cx="4808884" cy="351302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□　対象となる入会予定者への期待事項は検討されているか？</a:t>
                </a:r>
              </a:p>
            </p:txBody>
          </p: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xmlns="" id="{3FC7403E-44F0-4F3D-870F-CCF5881851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1620" y="4857573"/>
                <a:ext cx="5220000" cy="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xmlns="" id="{AFE5BAA0-9E13-48A7-BF3B-EEAADE1B7CE7}"/>
                </a:ext>
              </a:extLst>
            </p:cNvPr>
            <p:cNvSpPr/>
            <p:nvPr/>
          </p:nvSpPr>
          <p:spPr>
            <a:xfrm>
              <a:off x="2758212" y="4902183"/>
              <a:ext cx="5350895" cy="634307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海外向けの奉仕に、あなたの経験が必要なんです！</a:t>
              </a:r>
              <a:endParaRPr kumimoji="1" lang="en-US" altLang="ja-JP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クラブの活性化のために、あなたのリーダーシップを発揮して下さい！</a:t>
              </a:r>
            </a:p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自由な発想で、一緒にクラブの伝統を創り上げていきませんか・・・？</a:t>
              </a:r>
            </a:p>
          </p:txBody>
        </p: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xmlns="" id="{A214A9AD-825B-4A91-BEFD-CAFCAF69CD61}"/>
                </a:ext>
              </a:extLst>
            </p:cNvPr>
            <p:cNvGrpSpPr/>
            <p:nvPr/>
          </p:nvGrpSpPr>
          <p:grpSpPr>
            <a:xfrm>
              <a:off x="2495929" y="5485201"/>
              <a:ext cx="5291784" cy="351302"/>
              <a:chOff x="2729836" y="5414321"/>
              <a:chExt cx="5291784" cy="351302"/>
            </a:xfrm>
          </p:grpSpPr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xmlns="" id="{B62FAE59-C04C-4C13-A6F5-C0451B14B988}"/>
                  </a:ext>
                </a:extLst>
              </p:cNvPr>
              <p:cNvSpPr/>
              <p:nvPr/>
            </p:nvSpPr>
            <p:spPr>
              <a:xfrm>
                <a:off x="2729836" y="5414321"/>
                <a:ext cx="4808884" cy="351302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□　対象の入会予定者への、効果的な接触方法は検討されているか？　</a:t>
                </a:r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xmlns="" id="{1D6B3631-AAC3-4301-AAD1-438963595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1620" y="5746573"/>
                <a:ext cx="5220000" cy="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xmlns="" id="{45D97777-9604-43E0-84E5-935FA8267A0A}"/>
                </a:ext>
              </a:extLst>
            </p:cNvPr>
            <p:cNvSpPr/>
            <p:nvPr/>
          </p:nvSpPr>
          <p:spPr>
            <a:xfrm>
              <a:off x="2758212" y="5849944"/>
              <a:ext cx="5350895" cy="647798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対象の入会予定者に誰がコンタクトをとることが効果的か？</a:t>
              </a:r>
            </a:p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どういうコンタクト（電話・ｍａｉｌ等、</a:t>
              </a:r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DM</a:t>
              </a:r>
              <a:r>
                <a:rPr kumimoji="1" lang="ja-JP" altLang="en-US" sz="1050" dirty="0" err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、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仕事上の接点）が効果的か？</a:t>
              </a:r>
              <a:endParaRPr kumimoji="1" lang="en-US" altLang="ja-JP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どのタイミング（〇〇例会、同好会、炉辺会合）に誘うのが効果的か？</a:t>
              </a:r>
            </a:p>
          </p:txBody>
        </p: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xmlns="" id="{6D435EC1-1EF1-4D05-A695-A217BCC4F38D}"/>
                </a:ext>
              </a:extLst>
            </p:cNvPr>
            <p:cNvGrpSpPr/>
            <p:nvPr/>
          </p:nvGrpSpPr>
          <p:grpSpPr>
            <a:xfrm>
              <a:off x="546848" y="4117003"/>
              <a:ext cx="7659281" cy="357468"/>
              <a:chOff x="844550" y="4258981"/>
              <a:chExt cx="7659281" cy="357468"/>
            </a:xfrm>
          </p:grpSpPr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xmlns="" id="{71D73628-2396-4E08-B297-58E06797A34D}"/>
                  </a:ext>
                </a:extLst>
              </p:cNvPr>
              <p:cNvSpPr/>
              <p:nvPr/>
            </p:nvSpPr>
            <p:spPr>
              <a:xfrm>
                <a:off x="844550" y="4258981"/>
                <a:ext cx="1638300" cy="35746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接触交渉の準備②</a:t>
                </a:r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xmlns="" id="{1E2AF1B8-99A8-473B-9241-83ADEF002958}"/>
                  </a:ext>
                </a:extLst>
              </p:cNvPr>
              <p:cNvSpPr/>
              <p:nvPr/>
            </p:nvSpPr>
            <p:spPr>
              <a:xfrm>
                <a:off x="2482850" y="4258981"/>
                <a:ext cx="6020981" cy="357468"/>
              </a:xfrm>
              <a:prstGeom prst="rect">
                <a:avLst/>
              </a:prstGeom>
              <a:noFill/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入会予定者への接触＆交渉に向け必ず準備する事は？</a:t>
                </a:r>
              </a:p>
            </p:txBody>
          </p:sp>
        </p:grp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xmlns="" id="{0810ED14-4FD3-4387-8770-FF974ECE8CF4}"/>
              </a:ext>
            </a:extLst>
          </p:cNvPr>
          <p:cNvGrpSpPr/>
          <p:nvPr/>
        </p:nvGrpSpPr>
        <p:grpSpPr>
          <a:xfrm>
            <a:off x="546848" y="946941"/>
            <a:ext cx="7659281" cy="3056946"/>
            <a:chOff x="546848" y="946941"/>
            <a:chExt cx="7659281" cy="3056946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xmlns="" id="{B92FEE71-D885-4CFE-A67F-A1B5D4CBA430}"/>
                </a:ext>
              </a:extLst>
            </p:cNvPr>
            <p:cNvGrpSpPr/>
            <p:nvPr/>
          </p:nvGrpSpPr>
          <p:grpSpPr>
            <a:xfrm>
              <a:off x="2502279" y="1366157"/>
              <a:ext cx="5291784" cy="351302"/>
              <a:chOff x="2736186" y="1415773"/>
              <a:chExt cx="5291784" cy="35130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xmlns="" id="{FEA87061-B662-4ADC-A627-BB452BC53F98}"/>
                  </a:ext>
                </a:extLst>
              </p:cNvPr>
              <p:cNvSpPr/>
              <p:nvPr/>
            </p:nvSpPr>
            <p:spPr>
              <a:xfrm>
                <a:off x="2736186" y="1415773"/>
                <a:ext cx="4808884" cy="351302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□　ロータリーと他の奉仕団体との違いは整理されているか？　</a:t>
                </a:r>
              </a:p>
            </p:txBody>
          </p:sp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xmlns="" id="{F2973FE2-E81D-4FFD-A0CD-718ECAC452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7970" y="1748025"/>
                <a:ext cx="5220000" cy="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xmlns="" id="{632E1124-0362-4BD8-8E21-2613242CB31C}"/>
                </a:ext>
              </a:extLst>
            </p:cNvPr>
            <p:cNvGrpSpPr/>
            <p:nvPr/>
          </p:nvGrpSpPr>
          <p:grpSpPr>
            <a:xfrm>
              <a:off x="2495929" y="1748633"/>
              <a:ext cx="5291784" cy="351302"/>
              <a:chOff x="2729836" y="1784073"/>
              <a:chExt cx="5291784" cy="351302"/>
            </a:xfrm>
          </p:grpSpPr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xmlns="" id="{E31D9A49-6EC6-48F5-938F-EF2AF0A5BF47}"/>
                  </a:ext>
                </a:extLst>
              </p:cNvPr>
              <p:cNvSpPr/>
              <p:nvPr/>
            </p:nvSpPr>
            <p:spPr>
              <a:xfrm>
                <a:off x="2729836" y="1784073"/>
                <a:ext cx="4808884" cy="351302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□　クラブの魅力、特長は明確かつ整理されているか？　</a:t>
                </a:r>
              </a:p>
            </p:txBody>
          </p: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xmlns="" id="{F3C25F49-565B-4D1C-9E25-407BA86048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1620" y="2116325"/>
                <a:ext cx="5220000" cy="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xmlns="" id="{803B47D7-026A-4CF7-ABB8-688B3FAB5804}"/>
                </a:ext>
              </a:extLst>
            </p:cNvPr>
            <p:cNvSpPr/>
            <p:nvPr/>
          </p:nvSpPr>
          <p:spPr>
            <a:xfrm>
              <a:off x="2758212" y="2111320"/>
              <a:ext cx="5350895" cy="76179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Ex.1)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海外向けの奉仕に力を入れているクラブです！</a:t>
              </a:r>
              <a:endParaRPr kumimoji="1" lang="en-US" altLang="ja-JP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Ex.2)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将来を担う子供達を対象にした奉仕を色々やっているクラブです！</a:t>
              </a: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Ex.3)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毎回の例会に出席したくなる、充実したプログラムが特長のクラブです！</a:t>
              </a: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Ex.4)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〇歳から〇歳の４世代に渡る会員構成のクラブ！先輩達から色々学べます！</a:t>
              </a:r>
            </a:p>
          </p:txBody>
        </p: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xmlns="" id="{6A1D67FB-3CE8-4E60-B76A-57F48315ED8D}"/>
                </a:ext>
              </a:extLst>
            </p:cNvPr>
            <p:cNvGrpSpPr/>
            <p:nvPr/>
          </p:nvGrpSpPr>
          <p:grpSpPr>
            <a:xfrm>
              <a:off x="2495929" y="2862249"/>
              <a:ext cx="5291784" cy="351302"/>
              <a:chOff x="2729836" y="2833897"/>
              <a:chExt cx="5291784" cy="351302"/>
            </a:xfrm>
          </p:grpSpPr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xmlns="" id="{BA7097AF-0FCE-41CE-8899-6489523FE01E}"/>
                  </a:ext>
                </a:extLst>
              </p:cNvPr>
              <p:cNvSpPr/>
              <p:nvPr/>
            </p:nvSpPr>
            <p:spPr>
              <a:xfrm>
                <a:off x="2729836" y="2833897"/>
                <a:ext cx="4808884" cy="351302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□　他ロータリークラブとの違いは明確かつ整理されているか？　</a:t>
                </a:r>
              </a:p>
            </p:txBody>
          </p: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xmlns="" id="{2FC00ECF-0B81-466D-BB5E-28E60B43DC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1620" y="3166149"/>
                <a:ext cx="5220000" cy="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xmlns="" id="{9BBE4D18-4B3E-4CF3-8C59-BFCB4349B84D}"/>
                </a:ext>
              </a:extLst>
            </p:cNvPr>
            <p:cNvSpPr/>
            <p:nvPr/>
          </p:nvSpPr>
          <p:spPr>
            <a:xfrm>
              <a:off x="2758212" y="3224936"/>
              <a:ext cx="5350895" cy="77895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Ex.1)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地域内で格式と伝統のあるクラブです！</a:t>
              </a:r>
              <a:endParaRPr kumimoji="1" lang="en-US" altLang="ja-JP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Ex.2)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何たって、地域の重鎮が在籍しているクラブです！</a:t>
              </a: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Ex.3)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奉仕活動に積極的に取り組み、奉仕をしたい人が大勢集まっているクラブです！</a:t>
              </a:r>
            </a:p>
            <a:p>
              <a:r>
                <a: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Ex.4)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会員の〇％が入会３年未満！　伝統はないけれど勢いのあるクラブです！</a:t>
              </a:r>
            </a:p>
          </p:txBody>
        </p:sp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xmlns="" id="{8FF305CF-F146-4348-AFAA-B5195F878263}"/>
                </a:ext>
              </a:extLst>
            </p:cNvPr>
            <p:cNvGrpSpPr/>
            <p:nvPr/>
          </p:nvGrpSpPr>
          <p:grpSpPr>
            <a:xfrm>
              <a:off x="546848" y="946941"/>
              <a:ext cx="7659281" cy="357468"/>
              <a:chOff x="844550" y="4258981"/>
              <a:chExt cx="7659281" cy="357468"/>
            </a:xfrm>
          </p:grpSpPr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xmlns="" id="{5804E2DC-C9B3-42E4-AF70-2956E1D529A8}"/>
                  </a:ext>
                </a:extLst>
              </p:cNvPr>
              <p:cNvSpPr/>
              <p:nvPr/>
            </p:nvSpPr>
            <p:spPr>
              <a:xfrm>
                <a:off x="844550" y="4258981"/>
                <a:ext cx="1638300" cy="35746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接触交渉の準備①</a:t>
                </a:r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xmlns="" id="{285BBFAA-E186-44B6-975F-99D4AC43EA52}"/>
                  </a:ext>
                </a:extLst>
              </p:cNvPr>
              <p:cNvSpPr/>
              <p:nvPr/>
            </p:nvSpPr>
            <p:spPr>
              <a:xfrm>
                <a:off x="2482850" y="4258981"/>
                <a:ext cx="6020981" cy="357468"/>
              </a:xfrm>
              <a:prstGeom prst="rect">
                <a:avLst/>
              </a:prstGeom>
              <a:noFill/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入会予定者に接触＆交渉する以前に必ず準備しておく事は？</a:t>
                </a:r>
              </a:p>
            </p:txBody>
          </p:sp>
        </p:grpSp>
      </p:grpSp>
      <p:sp>
        <p:nvSpPr>
          <p:cNvPr id="83" name="吹き出し: 角を丸めた四角形 82">
            <a:extLst>
              <a:ext uri="{FF2B5EF4-FFF2-40B4-BE49-F238E27FC236}">
                <a16:creationId xmlns:a16="http://schemas.microsoft.com/office/drawing/2014/main" xmlns="" id="{9038B6A8-D2B9-401D-B901-9D4EAE0BB16A}"/>
              </a:ext>
            </a:extLst>
          </p:cNvPr>
          <p:cNvSpPr/>
          <p:nvPr/>
        </p:nvSpPr>
        <p:spPr>
          <a:xfrm>
            <a:off x="7388948" y="3984890"/>
            <a:ext cx="1638299" cy="808039"/>
          </a:xfrm>
          <a:prstGeom prst="wedgeRoundRectCallout">
            <a:avLst>
              <a:gd name="adj1" fmla="val -102858"/>
              <a:gd name="adj2" fmla="val 111625"/>
              <a:gd name="adj3" fmla="val 16667"/>
            </a:avLst>
          </a:pr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入会して欲しい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理由を明確にする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ことが重要！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F6020811-6AFD-4710-BA3B-46E1EA280830}"/>
              </a:ext>
            </a:extLst>
          </p:cNvPr>
          <p:cNvGrpSpPr/>
          <p:nvPr/>
        </p:nvGrpSpPr>
        <p:grpSpPr>
          <a:xfrm>
            <a:off x="718985" y="1593400"/>
            <a:ext cx="2174446" cy="1310757"/>
            <a:chOff x="718985" y="1593400"/>
            <a:chExt cx="2174446" cy="1310757"/>
          </a:xfrm>
        </p:grpSpPr>
        <p:sp>
          <p:nvSpPr>
            <p:cNvPr id="85" name="二等辺三角形 84">
              <a:extLst>
                <a:ext uri="{FF2B5EF4-FFF2-40B4-BE49-F238E27FC236}">
                  <a16:creationId xmlns:a16="http://schemas.microsoft.com/office/drawing/2014/main" xmlns="" id="{E62E2D32-1030-419B-8F0F-8306FA82BC58}"/>
                </a:ext>
              </a:extLst>
            </p:cNvPr>
            <p:cNvSpPr/>
            <p:nvPr/>
          </p:nvSpPr>
          <p:spPr>
            <a:xfrm rot="7925029">
              <a:off x="1915417" y="1926143"/>
              <a:ext cx="260943" cy="1695085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吹き出し: 角を丸めた四角形 83">
              <a:extLst>
                <a:ext uri="{FF2B5EF4-FFF2-40B4-BE49-F238E27FC236}">
                  <a16:creationId xmlns:a16="http://schemas.microsoft.com/office/drawing/2014/main" xmlns="" id="{DF43EEB5-0F36-4FFF-8C3C-6F1660106B4B}"/>
                </a:ext>
              </a:extLst>
            </p:cNvPr>
            <p:cNvSpPr/>
            <p:nvPr/>
          </p:nvSpPr>
          <p:spPr>
            <a:xfrm>
              <a:off x="718985" y="1593400"/>
              <a:ext cx="1638299" cy="808039"/>
            </a:xfrm>
            <a:prstGeom prst="wedgeRoundRectCallout">
              <a:avLst>
                <a:gd name="adj1" fmla="val 75526"/>
                <a:gd name="adj2" fmla="val 77413"/>
                <a:gd name="adj3" fmla="val 16667"/>
              </a:avLst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クラブの魅力・特長を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明確にすることが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重要！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6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63964867-9086-4FF7-A0B2-D7EC4561A92A}"/>
              </a:ext>
            </a:extLst>
          </p:cNvPr>
          <p:cNvGrpSpPr/>
          <p:nvPr/>
        </p:nvGrpSpPr>
        <p:grpSpPr>
          <a:xfrm>
            <a:off x="844550" y="982381"/>
            <a:ext cx="7659281" cy="4504292"/>
            <a:chOff x="844550" y="982381"/>
            <a:chExt cx="7659281" cy="4504292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xmlns="" id="{508C3923-A5E3-47FE-A791-8F4851769A5A}"/>
                </a:ext>
              </a:extLst>
            </p:cNvPr>
            <p:cNvGrpSpPr/>
            <p:nvPr/>
          </p:nvGrpSpPr>
          <p:grpSpPr>
            <a:xfrm>
              <a:off x="844550" y="982381"/>
              <a:ext cx="7659281" cy="357468"/>
              <a:chOff x="844550" y="4258981"/>
              <a:chExt cx="7659281" cy="357468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xmlns="" id="{73354DA8-8BA2-4AD9-B0DD-EDB5B9BA6B91}"/>
                  </a:ext>
                </a:extLst>
              </p:cNvPr>
              <p:cNvSpPr/>
              <p:nvPr/>
            </p:nvSpPr>
            <p:spPr>
              <a:xfrm>
                <a:off x="844550" y="4258981"/>
                <a:ext cx="1638300" cy="35746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接触交渉の準備③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xmlns="" id="{FD39B844-5FFD-498F-AF51-4F6BFF63B36E}"/>
                  </a:ext>
                </a:extLst>
              </p:cNvPr>
              <p:cNvSpPr/>
              <p:nvPr/>
            </p:nvSpPr>
            <p:spPr>
              <a:xfrm>
                <a:off x="2482850" y="4258981"/>
                <a:ext cx="6020981" cy="357468"/>
              </a:xfrm>
              <a:prstGeom prst="rect">
                <a:avLst/>
              </a:prstGeom>
              <a:noFill/>
              <a:ln w="222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対象となる入会予定者への接触交渉に向け、想定される阻害要因は？</a:t>
                </a:r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xmlns="" id="{33FCAE0C-4E46-422B-81BA-2F451DE9C318}"/>
                </a:ext>
              </a:extLst>
            </p:cNvPr>
            <p:cNvGrpSpPr/>
            <p:nvPr/>
          </p:nvGrpSpPr>
          <p:grpSpPr>
            <a:xfrm>
              <a:off x="2495929" y="1558405"/>
              <a:ext cx="5613178" cy="1137964"/>
              <a:chOff x="2495929" y="1399383"/>
              <a:chExt cx="5613178" cy="1137964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xmlns="" id="{4BACD222-112D-4B19-96BD-1DF486B570D1}"/>
                  </a:ext>
                </a:extLst>
              </p:cNvPr>
              <p:cNvGrpSpPr/>
              <p:nvPr/>
            </p:nvGrpSpPr>
            <p:grpSpPr>
              <a:xfrm>
                <a:off x="2495929" y="1399383"/>
                <a:ext cx="5291784" cy="351302"/>
                <a:chOff x="2729836" y="1784073"/>
                <a:chExt cx="5291784" cy="351302"/>
              </a:xfrm>
            </p:grpSpPr>
            <p:sp>
              <p:nvSpPr>
                <p:cNvPr id="35" name="正方形/長方形 34">
                  <a:extLst>
                    <a:ext uri="{FF2B5EF4-FFF2-40B4-BE49-F238E27FC236}">
                      <a16:creationId xmlns:a16="http://schemas.microsoft.com/office/drawing/2014/main" xmlns="" id="{9F9D53A1-8342-4041-9962-FF593E0B573B}"/>
                    </a:ext>
                  </a:extLst>
                </p:cNvPr>
                <p:cNvSpPr/>
                <p:nvPr/>
              </p:nvSpPr>
              <p:spPr>
                <a:xfrm>
                  <a:off x="2729836" y="1784073"/>
                  <a:ext cx="4808884" cy="351302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□　時間的な阻害要因を解除する制度・殺し文句はあるか？　</a:t>
                  </a:r>
                </a:p>
              </p:txBody>
            </p:sp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xmlns="" id="{AFA44C35-E0CF-4D2D-8E04-BEF72D2D02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01620" y="2116325"/>
                  <a:ext cx="5220000" cy="0"/>
                </a:xfrm>
                <a:prstGeom prst="line">
                  <a:avLst/>
                </a:prstGeom>
                <a:ln w="2222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xmlns="" id="{678AB03E-D84B-4AC8-B957-22D07F53CAD5}"/>
                  </a:ext>
                </a:extLst>
              </p:cNvPr>
              <p:cNvSpPr/>
              <p:nvPr/>
            </p:nvSpPr>
            <p:spPr>
              <a:xfrm>
                <a:off x="2758212" y="1762070"/>
                <a:ext cx="5350895" cy="775277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Ex.1)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毎回の例会に出席できない！</a:t>
                </a: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Ex.2)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仕事を中断しなければならないので昼例会は難しい！</a:t>
                </a: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Ex.3)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〇曜日は会社の会議があるので例会出席は難しい！</a:t>
                </a:r>
                <a:endPara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Ex.4)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創業間もないため、仕事が忙しくて例会に出席できない！</a:t>
                </a:r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F47469BC-5406-4EB4-BD98-6A7914B514BA}"/>
                </a:ext>
              </a:extLst>
            </p:cNvPr>
            <p:cNvGrpSpPr/>
            <p:nvPr/>
          </p:nvGrpSpPr>
          <p:grpSpPr>
            <a:xfrm>
              <a:off x="2495929" y="2716569"/>
              <a:ext cx="5613178" cy="791368"/>
              <a:chOff x="2495929" y="2548733"/>
              <a:chExt cx="5613178" cy="791368"/>
            </a:xfrm>
          </p:grpSpPr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xmlns="" id="{E375E4C3-07C7-41E4-9B7D-1A5CD1004B8E}"/>
                  </a:ext>
                </a:extLst>
              </p:cNvPr>
              <p:cNvGrpSpPr/>
              <p:nvPr/>
            </p:nvGrpSpPr>
            <p:grpSpPr>
              <a:xfrm>
                <a:off x="2495929" y="2548733"/>
                <a:ext cx="5291784" cy="351302"/>
                <a:chOff x="2729836" y="1784073"/>
                <a:chExt cx="5291784" cy="351302"/>
              </a:xfrm>
            </p:grpSpPr>
            <p:sp>
              <p:nvSpPr>
                <p:cNvPr id="39" name="正方形/長方形 38">
                  <a:extLst>
                    <a:ext uri="{FF2B5EF4-FFF2-40B4-BE49-F238E27FC236}">
                      <a16:creationId xmlns:a16="http://schemas.microsoft.com/office/drawing/2014/main" xmlns="" id="{BDA1932F-02A6-4FF2-94C0-B9D12CED3CC8}"/>
                    </a:ext>
                  </a:extLst>
                </p:cNvPr>
                <p:cNvSpPr/>
                <p:nvPr/>
              </p:nvSpPr>
              <p:spPr>
                <a:xfrm>
                  <a:off x="2729836" y="1784073"/>
                  <a:ext cx="4808884" cy="351302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□　年齢的な阻害要因を解除する制度・殺し文句はあるか？　</a:t>
                  </a:r>
                </a:p>
              </p:txBody>
            </p: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xmlns="" id="{E002EFA9-A7E5-4C08-B79D-F2F29459C1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01620" y="2116325"/>
                  <a:ext cx="5220000" cy="0"/>
                </a:xfrm>
                <a:prstGeom prst="line">
                  <a:avLst/>
                </a:prstGeom>
                <a:ln w="2222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xmlns="" id="{7A3995D8-4863-45F0-A1DF-862A94880845}"/>
                  </a:ext>
                </a:extLst>
              </p:cNvPr>
              <p:cNvSpPr/>
              <p:nvPr/>
            </p:nvSpPr>
            <p:spPr>
              <a:xfrm>
                <a:off x="2758212" y="2911421"/>
                <a:ext cx="5350895" cy="428680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Ex.1)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ロータリーはご年配の方が多い！　自分には年齢的に早すぎる・・・</a:t>
                </a:r>
                <a:endPara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Ex.2)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もう少し若い時なら入会も考えられた！　年齢的に遅すぎる・・・</a:t>
                </a:r>
              </a:p>
            </p:txBody>
          </p:sp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xmlns="" id="{05AE036A-0248-4545-AC4C-0347FE10E03E}"/>
                </a:ext>
              </a:extLst>
            </p:cNvPr>
            <p:cNvGrpSpPr/>
            <p:nvPr/>
          </p:nvGrpSpPr>
          <p:grpSpPr>
            <a:xfrm>
              <a:off x="2495929" y="3528137"/>
              <a:ext cx="5613178" cy="969168"/>
              <a:chOff x="2495929" y="3374233"/>
              <a:chExt cx="5613178" cy="969168"/>
            </a:xfrm>
          </p:grpSpPr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xmlns="" id="{5FEEBB1F-2227-4B35-83CE-8026575C3A19}"/>
                  </a:ext>
                </a:extLst>
              </p:cNvPr>
              <p:cNvGrpSpPr/>
              <p:nvPr/>
            </p:nvGrpSpPr>
            <p:grpSpPr>
              <a:xfrm>
                <a:off x="2495929" y="3374233"/>
                <a:ext cx="5291784" cy="351302"/>
                <a:chOff x="2729836" y="1784073"/>
                <a:chExt cx="5291784" cy="351302"/>
              </a:xfrm>
            </p:grpSpPr>
            <p:sp>
              <p:nvSpPr>
                <p:cNvPr id="43" name="正方形/長方形 42">
                  <a:extLst>
                    <a:ext uri="{FF2B5EF4-FFF2-40B4-BE49-F238E27FC236}">
                      <a16:creationId xmlns:a16="http://schemas.microsoft.com/office/drawing/2014/main" xmlns="" id="{BADF2EDC-BD6B-400E-BCA6-2B2CE993AE65}"/>
                    </a:ext>
                  </a:extLst>
                </p:cNvPr>
                <p:cNvSpPr/>
                <p:nvPr/>
              </p:nvSpPr>
              <p:spPr>
                <a:xfrm>
                  <a:off x="2729836" y="1784073"/>
                  <a:ext cx="4808884" cy="351302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□　金銭的な阻害要因を解除する制度・殺し文句はあるか？　</a:t>
                  </a:r>
                </a:p>
              </p:txBody>
            </p: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xmlns="" id="{149ED892-1109-4ACE-9810-7158FADEAD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01620" y="2116325"/>
                  <a:ext cx="5220000" cy="0"/>
                </a:xfrm>
                <a:prstGeom prst="line">
                  <a:avLst/>
                </a:prstGeom>
                <a:ln w="2222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xmlns="" id="{C46A3E54-7987-4AE3-B66C-4824F3E9EE8E}"/>
                  </a:ext>
                </a:extLst>
              </p:cNvPr>
              <p:cNvSpPr/>
              <p:nvPr/>
            </p:nvSpPr>
            <p:spPr>
              <a:xfrm>
                <a:off x="2758212" y="3736921"/>
                <a:ext cx="5350895" cy="606480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Ex.1)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創業直後（または景気が悪く）で収入が不安定！</a:t>
                </a:r>
                <a:endPara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Ex.2)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会社を引退した（または第一線からの退いて）ので収入が不安定！</a:t>
                </a: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Ex.3)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独自に寄付行為をしているので、ロータリーに入会するまでもない・・・</a:t>
                </a:r>
              </a:p>
            </p:txBody>
          </p: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xmlns="" id="{2D4B3DDC-9F0C-40BD-92A9-EB74338D4C4A}"/>
                </a:ext>
              </a:extLst>
            </p:cNvPr>
            <p:cNvGrpSpPr/>
            <p:nvPr/>
          </p:nvGrpSpPr>
          <p:grpSpPr>
            <a:xfrm>
              <a:off x="2495929" y="4517505"/>
              <a:ext cx="5613178" cy="969168"/>
              <a:chOff x="2495929" y="4358483"/>
              <a:chExt cx="5613178" cy="969168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xmlns="" id="{026850EE-0D6F-4CD9-BF1C-A8556C15BA06}"/>
                  </a:ext>
                </a:extLst>
              </p:cNvPr>
              <p:cNvGrpSpPr/>
              <p:nvPr/>
            </p:nvGrpSpPr>
            <p:grpSpPr>
              <a:xfrm>
                <a:off x="2495929" y="4358483"/>
                <a:ext cx="5291784" cy="351302"/>
                <a:chOff x="2729836" y="1784073"/>
                <a:chExt cx="5291784" cy="351302"/>
              </a:xfrm>
            </p:grpSpPr>
            <p:sp>
              <p:nvSpPr>
                <p:cNvPr id="48" name="正方形/長方形 47">
                  <a:extLst>
                    <a:ext uri="{FF2B5EF4-FFF2-40B4-BE49-F238E27FC236}">
                      <a16:creationId xmlns:a16="http://schemas.microsoft.com/office/drawing/2014/main" xmlns="" id="{89AEF8BB-106A-4471-93DB-0C7D82CDE373}"/>
                    </a:ext>
                  </a:extLst>
                </p:cNvPr>
                <p:cNvSpPr/>
                <p:nvPr/>
              </p:nvSpPr>
              <p:spPr>
                <a:xfrm>
                  <a:off x="2729836" y="1784073"/>
                  <a:ext cx="4808884" cy="351302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□　人脈的な阻害要因を解除する制度・殺し文句はあるか？　</a:t>
                  </a:r>
                </a:p>
              </p:txBody>
            </p: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xmlns="" id="{134A5D85-3D79-4F37-9F11-7BE6BDA80D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01620" y="2116325"/>
                  <a:ext cx="5220000" cy="0"/>
                </a:xfrm>
                <a:prstGeom prst="line">
                  <a:avLst/>
                </a:prstGeom>
                <a:ln w="2222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xmlns="" id="{927C710B-646C-4925-9513-1A5B321EF37B}"/>
                  </a:ext>
                </a:extLst>
              </p:cNvPr>
              <p:cNvSpPr/>
              <p:nvPr/>
            </p:nvSpPr>
            <p:spPr>
              <a:xfrm>
                <a:off x="2758212" y="4721171"/>
                <a:ext cx="5350895" cy="606480"/>
              </a:xfrm>
              <a:prstGeom prst="rect">
                <a:avLst/>
              </a:prstGeom>
              <a:no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Ex.1)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他の奉仕団体に加盟しているので、ロータリーへの入会は出来ない！</a:t>
                </a:r>
                <a:endParaRPr kumimoji="1" lang="en-US" altLang="ja-JP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Ex.2)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他クラブからも誘われているので、義理を考え何処にも入会できない！</a:t>
                </a:r>
              </a:p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Ex.3)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苦手な人がいるので入会は気がひける！</a:t>
                </a:r>
              </a:p>
            </p:txBody>
          </p:sp>
        </p:grp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xmlns="" id="{BD930544-1E8B-4857-B8DA-58C5649FAC01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図 43">
              <a:extLst>
                <a:ext uri="{FF2B5EF4-FFF2-40B4-BE49-F238E27FC236}">
                  <a16:creationId xmlns:a16="http://schemas.microsoft.com/office/drawing/2014/main" xmlns="" id="{B00A7649-D6EE-472F-B7B3-0265A3FFB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xmlns="" id="{BEA956B4-66AC-4C5D-B0CF-65E02D1DD58D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xmlns="" id="{34395DE3-82A6-44E7-B122-1826E9AAE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５</a:t>
              </a:r>
            </a:p>
          </p:txBody>
        </p:sp>
      </p:grp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xmlns="" id="{31A61948-1DE4-4F3D-8C95-0499B7C7F283}"/>
              </a:ext>
            </a:extLst>
          </p:cNvPr>
          <p:cNvSpPr/>
          <p:nvPr/>
        </p:nvSpPr>
        <p:spPr>
          <a:xfrm>
            <a:off x="331154" y="2139118"/>
            <a:ext cx="1737605" cy="808039"/>
          </a:xfrm>
          <a:prstGeom prst="wedgeRoundRectCallout">
            <a:avLst>
              <a:gd name="adj1" fmla="val 77160"/>
              <a:gd name="adj2" fmla="val 118278"/>
              <a:gd name="adj3" fmla="val 16667"/>
            </a:avLst>
          </a:pr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ここに列挙した項目は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よく耳にする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入会の阻害要因！</a:t>
            </a:r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xmlns="" id="{6B7146C2-10F6-45A1-9DA6-8BBB4C07582F}"/>
              </a:ext>
            </a:extLst>
          </p:cNvPr>
          <p:cNvSpPr/>
          <p:nvPr/>
        </p:nvSpPr>
        <p:spPr>
          <a:xfrm>
            <a:off x="7013050" y="5364467"/>
            <a:ext cx="1742516" cy="808039"/>
          </a:xfrm>
          <a:prstGeom prst="wedgeRoundRectCallout">
            <a:avLst>
              <a:gd name="adj1" fmla="val -48273"/>
              <a:gd name="adj2" fmla="val -76614"/>
              <a:gd name="adj3" fmla="val 16667"/>
            </a:avLst>
          </a:pr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阻害要因に対して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解除の方法を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準備する必要あり！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xmlns="" id="{93DDC663-00ED-42A2-BD4E-1B5E5501ABB6}"/>
              </a:ext>
            </a:extLst>
          </p:cNvPr>
          <p:cNvGrpSpPr/>
          <p:nvPr/>
        </p:nvGrpSpPr>
        <p:grpSpPr>
          <a:xfrm>
            <a:off x="331155" y="1678404"/>
            <a:ext cx="2163021" cy="4187638"/>
            <a:chOff x="331155" y="1678404"/>
            <a:chExt cx="2163021" cy="4187638"/>
          </a:xfrm>
        </p:grpSpPr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xmlns="" id="{9F35BEAC-AA75-42FB-A18E-DADAAC22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282345" y="1678404"/>
              <a:ext cx="0" cy="3808269"/>
            </a:xfrm>
            <a:prstGeom prst="straightConnector1">
              <a:avLst/>
            </a:prstGeom>
            <a:ln w="69850">
              <a:solidFill>
                <a:schemeClr val="bg1">
                  <a:lumMod val="50000"/>
                </a:schemeClr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xmlns="" id="{E7F88473-1926-4735-85C4-DA0625A23FCA}"/>
                </a:ext>
              </a:extLst>
            </p:cNvPr>
            <p:cNvSpPr txBox="1"/>
            <p:nvPr/>
          </p:nvSpPr>
          <p:spPr>
            <a:xfrm>
              <a:off x="331155" y="3156670"/>
              <a:ext cx="18834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阻害要因</a:t>
              </a:r>
            </a:p>
            <a:p>
              <a:pPr algn="ctr"/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解除の難易度</a:t>
              </a: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xmlns="" id="{9A81E00F-E49B-4F56-AC6C-C4C71B794C83}"/>
                </a:ext>
              </a:extLst>
            </p:cNvPr>
            <p:cNvSpPr txBox="1"/>
            <p:nvPr/>
          </p:nvSpPr>
          <p:spPr>
            <a:xfrm>
              <a:off x="2070514" y="5527488"/>
              <a:ext cx="4236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26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xmlns="" id="{13931F3D-09C6-4257-8696-5FF3C9FBD535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cxnSp>
          <p:nvCxnSpPr>
            <p:cNvPr id="39" name="直線コネクタ 38"/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図 47">
              <a:extLst>
                <a:ext uri="{FF2B5EF4-FFF2-40B4-BE49-F238E27FC236}">
                  <a16:creationId xmlns:a16="http://schemas.microsoft.com/office/drawing/2014/main" xmlns="" id="{5B218A94-419E-4012-9528-610F89F7A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xmlns="" id="{B0C7CEA2-36C0-4508-8F80-56B706C6B4BA}"/>
                </a:ext>
              </a:extLst>
            </p:cNvPr>
            <p:cNvGrpSpPr/>
            <p:nvPr/>
          </p:nvGrpSpPr>
          <p:grpSpPr>
            <a:xfrm>
              <a:off x="60638" y="121402"/>
              <a:ext cx="4775522" cy="504000"/>
              <a:chOff x="80958" y="141722"/>
              <a:chExt cx="4775522" cy="504000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xmlns="" id="{DFAC5F69-9524-4151-B02F-444DA6F78F68}"/>
                  </a:ext>
                </a:extLst>
              </p:cNvPr>
              <p:cNvSpPr/>
              <p:nvPr/>
            </p:nvSpPr>
            <p:spPr>
              <a:xfrm>
                <a:off x="590432" y="141722"/>
                <a:ext cx="4266048" cy="504000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1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独自手法による会員増強・維持活動</a:t>
                </a: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xmlns="" id="{552193B8-3056-4488-82DC-713F4BC1A686}"/>
                  </a:ext>
                </a:extLst>
              </p:cNvPr>
              <p:cNvSpPr/>
              <p:nvPr/>
            </p:nvSpPr>
            <p:spPr>
              <a:xfrm>
                <a:off x="80958" y="141722"/>
                <a:ext cx="504000" cy="50400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４</a:t>
                </a:r>
              </a:p>
            </p:txBody>
          </p:sp>
        </p:grp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xmlns="" id="{5CA5F992-6406-42B4-8A9C-BD940D25D9FE}"/>
                </a:ext>
              </a:extLst>
            </p:cNvPr>
            <p:cNvSpPr/>
            <p:nvPr/>
          </p:nvSpPr>
          <p:spPr>
            <a:xfrm>
              <a:off x="9711" y="6633880"/>
              <a:ext cx="8532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xmlns="" id="{F64F4C73-A3C2-4CDB-AB84-580BC35C11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2543" y="6453880"/>
              <a:ext cx="396000" cy="396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６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xmlns="" id="{7BABB578-DB0F-465F-8A15-014B06B8CC95}"/>
                </a:ext>
              </a:extLst>
            </p:cNvPr>
            <p:cNvSpPr txBox="1"/>
            <p:nvPr/>
          </p:nvSpPr>
          <p:spPr>
            <a:xfrm>
              <a:off x="373711" y="955394"/>
              <a:ext cx="86535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会員増強（維持）活動を凡事を徹底をすれば、新たな課題が見えて</a:t>
              </a:r>
            </a:p>
            <a:p>
              <a:r>
                <a:rPr lang="ja-JP" altLang="en-US" sz="2000" b="1" dirty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クラブ独自の会員増強（維持）の手法・やり方が見えてくる。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xmlns="" id="{24A58890-1BE7-4916-9E59-B7159311D409}"/>
              </a:ext>
            </a:extLst>
          </p:cNvPr>
          <p:cNvGrpSpPr/>
          <p:nvPr/>
        </p:nvGrpSpPr>
        <p:grpSpPr>
          <a:xfrm>
            <a:off x="406835" y="1146274"/>
            <a:ext cx="8652216" cy="4995452"/>
            <a:chOff x="406835" y="1146274"/>
            <a:chExt cx="8652216" cy="4995452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8B76A036-D3D5-46A9-9130-8F9F84E30DC4}"/>
                </a:ext>
              </a:extLst>
            </p:cNvPr>
            <p:cNvGrpSpPr/>
            <p:nvPr/>
          </p:nvGrpSpPr>
          <p:grpSpPr>
            <a:xfrm>
              <a:off x="406835" y="3443426"/>
              <a:ext cx="8045397" cy="1115448"/>
              <a:chOff x="478395" y="3459327"/>
              <a:chExt cx="8045397" cy="1115448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xmlns="" id="{7E7B5CB3-29F8-4B97-B93C-DE6A9A517D27}"/>
                  </a:ext>
                </a:extLst>
              </p:cNvPr>
              <p:cNvSpPr/>
              <p:nvPr/>
            </p:nvSpPr>
            <p:spPr>
              <a:xfrm>
                <a:off x="1391470" y="3459349"/>
                <a:ext cx="2250218" cy="1112378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クラブ運営の仕組みを改善し、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より効率的に会員候補を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発掘したい</a:t>
                </a: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xmlns="" id="{C5AABFD3-AA2C-4F7D-A376-FE99A0DD2BE1}"/>
                  </a:ext>
                </a:extLst>
              </p:cNvPr>
              <p:cNvSpPr/>
              <p:nvPr/>
            </p:nvSpPr>
            <p:spPr>
              <a:xfrm>
                <a:off x="3737627" y="3459349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例会運営の輪番制により、運営責任となった会員が会員候補者を連れてくる</a:t>
                </a: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xmlns="" id="{A5BF128D-6A83-453C-9D0B-2AD4A2E73BCB}"/>
                  </a:ext>
                </a:extLst>
              </p:cNvPr>
              <p:cNvSpPr/>
              <p:nvPr/>
            </p:nvSpPr>
            <p:spPr>
              <a:xfrm>
                <a:off x="3737627" y="3855062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クラブの奉仕活動にご協力いたたくサポーター市民・団体の組織化</a:t>
                </a: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xmlns="" id="{3A1F1CB0-6CBD-4A39-AF14-D3744C74290A}"/>
                  </a:ext>
                </a:extLst>
              </p:cNvPr>
              <p:cNvSpPr/>
              <p:nvPr/>
            </p:nvSpPr>
            <p:spPr>
              <a:xfrm>
                <a:off x="3737627" y="4250775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会員候補者への定期的ビフォアーフォローシステムの実践</a:t>
                </a:r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xmlns="" id="{C90395A9-98A4-4293-ADEE-6B3FE610465F}"/>
                  </a:ext>
                </a:extLst>
              </p:cNvPr>
              <p:cNvSpPr/>
              <p:nvPr/>
            </p:nvSpPr>
            <p:spPr>
              <a:xfrm>
                <a:off x="478395" y="3459327"/>
                <a:ext cx="833563" cy="11124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仮説②</a:t>
                </a:r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xmlns="" id="{7F0B7489-EB31-414F-B7C5-A46437613E8E}"/>
                </a:ext>
              </a:extLst>
            </p:cNvPr>
            <p:cNvGrpSpPr/>
            <p:nvPr/>
          </p:nvGrpSpPr>
          <p:grpSpPr>
            <a:xfrm>
              <a:off x="406835" y="4630587"/>
              <a:ext cx="8045397" cy="719713"/>
              <a:chOff x="478395" y="4646488"/>
              <a:chExt cx="8045397" cy="719713"/>
            </a:xfrm>
          </p:grpSpPr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xmlns="" id="{F95CBE4D-F254-49CD-A306-82A695EAB346}"/>
                  </a:ext>
                </a:extLst>
              </p:cNvPr>
              <p:cNvSpPr/>
              <p:nvPr/>
            </p:nvSpPr>
            <p:spPr>
              <a:xfrm>
                <a:off x="1391470" y="4646488"/>
                <a:ext cx="2250218" cy="707887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制度の見直しにより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入会のハードルを下げたい</a:t>
                </a: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xmlns="" id="{75C040C0-EC44-4B30-94C0-0122BBF6D4BB}"/>
                  </a:ext>
                </a:extLst>
              </p:cNvPr>
              <p:cNvSpPr/>
              <p:nvPr/>
            </p:nvSpPr>
            <p:spPr>
              <a:xfrm>
                <a:off x="3737627" y="4646488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例会数や入会金、年会費などの見直しによる入会阻害要因の解除</a:t>
                </a:r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xmlns="" id="{EEB188C6-4A44-4B36-8FE3-649E80A4CAB5}"/>
                  </a:ext>
                </a:extLst>
              </p:cNvPr>
              <p:cNvSpPr/>
              <p:nvPr/>
            </p:nvSpPr>
            <p:spPr>
              <a:xfrm>
                <a:off x="3737627" y="5042201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体験・トライアル入会制度による入会候補者の門戸解放</a:t>
                </a:r>
              </a:p>
            </p:txBody>
          </p: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xmlns="" id="{3955FF4F-5559-48CF-8EFA-3B06B6089C7F}"/>
                  </a:ext>
                </a:extLst>
              </p:cNvPr>
              <p:cNvSpPr/>
              <p:nvPr/>
            </p:nvSpPr>
            <p:spPr>
              <a:xfrm>
                <a:off x="478395" y="4646488"/>
                <a:ext cx="833563" cy="70788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仮説③</a:t>
                </a: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xmlns="" id="{3EC072B1-F145-454A-996D-9245FB0AD6CC}"/>
                </a:ext>
              </a:extLst>
            </p:cNvPr>
            <p:cNvGrpSpPr/>
            <p:nvPr/>
          </p:nvGrpSpPr>
          <p:grpSpPr>
            <a:xfrm>
              <a:off x="406835" y="5422012"/>
              <a:ext cx="8045397" cy="719714"/>
              <a:chOff x="478395" y="5437913"/>
              <a:chExt cx="8045397" cy="719714"/>
            </a:xfrm>
          </p:grpSpPr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xmlns="" id="{1C048C70-95B0-4F90-AA2B-8D1464C50B32}"/>
                  </a:ext>
                </a:extLst>
              </p:cNvPr>
              <p:cNvSpPr/>
              <p:nvPr/>
            </p:nvSpPr>
            <p:spPr>
              <a:xfrm>
                <a:off x="1391470" y="5437914"/>
                <a:ext cx="2250218" cy="707886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クラブの存在価値を高め、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入会したいと思う人が増える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状態を目指したい</a:t>
                </a: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xmlns="" id="{8141EAAA-41C9-488A-A5A9-3C4CAAC75398}"/>
                  </a:ext>
                </a:extLst>
              </p:cNvPr>
              <p:cNvSpPr/>
              <p:nvPr/>
            </p:nvSpPr>
            <p:spPr>
              <a:xfrm>
                <a:off x="3737627" y="5437914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クラブ戦略計画の策定・運営によるクラブのプランティング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xmlns="" id="{E5D28EB2-DAC0-4DEC-AFEF-85A193477258}"/>
                  </a:ext>
                </a:extLst>
              </p:cNvPr>
              <p:cNvSpPr/>
              <p:nvPr/>
            </p:nvSpPr>
            <p:spPr>
              <a:xfrm>
                <a:off x="3737627" y="5833627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著名人（政財界人・文化人・プロスポーツ選手、地域の名士等）の会員化</a:t>
                </a: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xmlns="" id="{536A119D-7939-4C09-969B-518B5958CE52}"/>
                  </a:ext>
                </a:extLst>
              </p:cNvPr>
              <p:cNvSpPr/>
              <p:nvPr/>
            </p:nvSpPr>
            <p:spPr>
              <a:xfrm>
                <a:off x="478395" y="5437913"/>
                <a:ext cx="833563" cy="70788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仮説④</a:t>
                </a:r>
              </a:p>
            </p:txBody>
          </p:sp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xmlns="" id="{FAA38D04-E5ED-436F-B4A8-DF178261DE02}"/>
                </a:ext>
              </a:extLst>
            </p:cNvPr>
            <p:cNvGrpSpPr/>
            <p:nvPr/>
          </p:nvGrpSpPr>
          <p:grpSpPr>
            <a:xfrm>
              <a:off x="406835" y="1810839"/>
              <a:ext cx="8045397" cy="1560896"/>
              <a:chOff x="478395" y="1826740"/>
              <a:chExt cx="8045397" cy="1560896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xmlns="" id="{84E75974-9BAE-43F3-9A93-CB777A7C4AC1}"/>
                  </a:ext>
                </a:extLst>
              </p:cNvPr>
              <p:cNvSpPr/>
              <p:nvPr/>
            </p:nvSpPr>
            <p:spPr>
              <a:xfrm>
                <a:off x="1391470" y="2272211"/>
                <a:ext cx="2250218" cy="11124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入会予定者リストに載らない、</a:t>
                </a:r>
              </a:p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潜在的な会員候補を発掘したい</a:t>
                </a: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xmlns="" id="{78DD160C-CB6A-4640-B16C-348AF6DFCC8F}"/>
                  </a:ext>
                </a:extLst>
              </p:cNvPr>
              <p:cNvSpPr/>
              <p:nvPr/>
            </p:nvSpPr>
            <p:spPr>
              <a:xfrm>
                <a:off x="3737627" y="2272210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タウン誌、中吊り広告などメディアを使った会員募集広告の展開</a:t>
                </a: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xmlns="" id="{B26FC52F-4F42-4EB2-AB1E-7D55ABDEA375}"/>
                  </a:ext>
                </a:extLst>
              </p:cNvPr>
              <p:cNvSpPr/>
              <p:nvPr/>
            </p:nvSpPr>
            <p:spPr>
              <a:xfrm>
                <a:off x="3737627" y="3063636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クラブの</a:t>
                </a:r>
                <a:r>
                  <a:rPr kumimoji="1" lang="en-US" altLang="ja-JP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WEB</a:t>
                </a:r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サイトへのアクセス数をアップする</a:t>
                </a:r>
                <a:r>
                  <a:rPr kumimoji="1" lang="en-US" altLang="ja-JP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SEO</a:t>
                </a:r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対策やブログの発信</a:t>
                </a: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xmlns="" id="{DCAD52E5-3AD7-42CF-94E0-422BAF5D94AC}"/>
                  </a:ext>
                </a:extLst>
              </p:cNvPr>
              <p:cNvSpPr/>
              <p:nvPr/>
            </p:nvSpPr>
            <p:spPr>
              <a:xfrm>
                <a:off x="3737627" y="2667923"/>
                <a:ext cx="4786165" cy="324000"/>
              </a:xfrm>
              <a:prstGeom prst="rect">
                <a:avLst/>
              </a:prstGeom>
              <a:noFill/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クラブ機関紙などの発行による潜在候補者の啓蒙と発掘</a:t>
                </a:r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xmlns="" id="{BB5D71AF-2739-47DB-9E6F-203D567E5749}"/>
                  </a:ext>
                </a:extLst>
              </p:cNvPr>
              <p:cNvSpPr/>
              <p:nvPr/>
            </p:nvSpPr>
            <p:spPr>
              <a:xfrm>
                <a:off x="478395" y="1826740"/>
                <a:ext cx="3163293" cy="35639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新たな課題として</a:t>
                </a: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xmlns="" id="{AF483B5E-9022-4EA8-B358-D250EB7D7091}"/>
                  </a:ext>
                </a:extLst>
              </p:cNvPr>
              <p:cNvSpPr/>
              <p:nvPr/>
            </p:nvSpPr>
            <p:spPr>
              <a:xfrm>
                <a:off x="478395" y="2272211"/>
                <a:ext cx="833563" cy="11124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仮説①</a:t>
                </a:r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xmlns="" id="{A63C79AD-824A-46D7-A167-A60573628236}"/>
                  </a:ext>
                </a:extLst>
              </p:cNvPr>
              <p:cNvSpPr/>
              <p:nvPr/>
            </p:nvSpPr>
            <p:spPr>
              <a:xfrm>
                <a:off x="3737627" y="1827761"/>
                <a:ext cx="4786165" cy="37273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クラブ独自の手法・やり方（案）</a:t>
                </a:r>
              </a:p>
            </p:txBody>
          </p:sp>
        </p:grpSp>
        <p:sp>
          <p:nvSpPr>
            <p:cNvPr id="35" name="吹き出し: 角を丸めた四角形 34">
              <a:extLst>
                <a:ext uri="{FF2B5EF4-FFF2-40B4-BE49-F238E27FC236}">
                  <a16:creationId xmlns:a16="http://schemas.microsoft.com/office/drawing/2014/main" xmlns="" id="{30CA8194-FC8D-4C06-A253-618EFC1B09B2}"/>
                </a:ext>
              </a:extLst>
            </p:cNvPr>
            <p:cNvSpPr/>
            <p:nvPr/>
          </p:nvSpPr>
          <p:spPr>
            <a:xfrm>
              <a:off x="7291346" y="1146274"/>
              <a:ext cx="1767705" cy="808039"/>
            </a:xfrm>
            <a:prstGeom prst="wedgeRoundRectCallout">
              <a:avLst>
                <a:gd name="adj1" fmla="val -50680"/>
                <a:gd name="adj2" fmla="val 101785"/>
                <a:gd name="adj3" fmla="val 16667"/>
              </a:avLst>
            </a:prstGeom>
            <a:solidFill>
              <a:schemeClr val="accent6">
                <a:lumMod val="40000"/>
                <a:lumOff val="60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凡事徹底をせず、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こちらを着手するのはハードルが高い</a:t>
              </a:r>
            </a:p>
          </p:txBody>
        </p:sp>
        <p:sp>
          <p:nvSpPr>
            <p:cNvPr id="36" name="吹き出し: 角を丸めた四角形 35">
              <a:extLst>
                <a:ext uri="{FF2B5EF4-FFF2-40B4-BE49-F238E27FC236}">
                  <a16:creationId xmlns:a16="http://schemas.microsoft.com/office/drawing/2014/main" xmlns="" id="{1A993237-0B9B-429E-B403-71B339665C3E}"/>
                </a:ext>
              </a:extLst>
            </p:cNvPr>
            <p:cNvSpPr/>
            <p:nvPr/>
          </p:nvSpPr>
          <p:spPr>
            <a:xfrm>
              <a:off x="7260866" y="5035783"/>
              <a:ext cx="1767705" cy="808039"/>
            </a:xfrm>
            <a:prstGeom prst="wedgeRoundRectCallout">
              <a:avLst>
                <a:gd name="adj1" fmla="val -52029"/>
                <a:gd name="adj2" fmla="val -83212"/>
                <a:gd name="adj3" fmla="val 16667"/>
              </a:avLst>
            </a:prstGeom>
            <a:solidFill>
              <a:schemeClr val="accent6">
                <a:lumMod val="40000"/>
                <a:lumOff val="60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これら手法・やり方を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実行するには、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クラブ内の調整が必要</a:t>
              </a: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xmlns="" id="{490F240E-77A6-4921-A150-2809E3A20A78}"/>
              </a:ext>
            </a:extLst>
          </p:cNvPr>
          <p:cNvGrpSpPr/>
          <p:nvPr/>
        </p:nvGrpSpPr>
        <p:grpSpPr>
          <a:xfrm>
            <a:off x="2973791" y="6229187"/>
            <a:ext cx="5858983" cy="307777"/>
            <a:chOff x="2401296" y="6229187"/>
            <a:chExt cx="5858983" cy="307777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xmlns="" id="{209F695E-89B5-414D-AFF0-652B583D4562}"/>
                </a:ext>
              </a:extLst>
            </p:cNvPr>
            <p:cNvSpPr txBox="1"/>
            <p:nvPr/>
          </p:nvSpPr>
          <p:spPr>
            <a:xfrm>
              <a:off x="3220279" y="6229187"/>
              <a:ext cx="504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400" b="1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手法・やり方の実例は、</a:t>
              </a:r>
              <a:r>
                <a:rPr kumimoji="1" lang="en-US" altLang="ja-JP" sz="1400" b="1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12/4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の会員増強事例セミナーにて発表！</a:t>
              </a:r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xmlns="" id="{D6BC2AA0-890D-4E60-9D0A-053305165E1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01296" y="6245927"/>
              <a:ext cx="842904" cy="274297"/>
              <a:chOff x="485028" y="6209470"/>
              <a:chExt cx="1066967" cy="347211"/>
            </a:xfrm>
          </p:grpSpPr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xmlns="" id="{47DDA03A-BBEA-40CF-BD13-F26F4A68BD66}"/>
                  </a:ext>
                </a:extLst>
              </p:cNvPr>
              <p:cNvSpPr/>
              <p:nvPr/>
            </p:nvSpPr>
            <p:spPr>
              <a:xfrm>
                <a:off x="485028" y="6275075"/>
                <a:ext cx="216000" cy="21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xmlns="" id="{A9618C71-EF7E-427F-9070-213B55DE0E23}"/>
                  </a:ext>
                </a:extLst>
              </p:cNvPr>
              <p:cNvSpPr/>
              <p:nvPr/>
            </p:nvSpPr>
            <p:spPr>
              <a:xfrm>
                <a:off x="738091" y="6275075"/>
                <a:ext cx="216000" cy="21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xmlns="" id="{327835DA-8A09-475A-8285-D7F7B1E9ADE8}"/>
                  </a:ext>
                </a:extLst>
              </p:cNvPr>
              <p:cNvSpPr/>
              <p:nvPr/>
            </p:nvSpPr>
            <p:spPr>
              <a:xfrm>
                <a:off x="991154" y="6275075"/>
                <a:ext cx="216000" cy="21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>
                <a:extLst>
                  <a:ext uri="{FF2B5EF4-FFF2-40B4-BE49-F238E27FC236}">
                    <a16:creationId xmlns:a16="http://schemas.microsoft.com/office/drawing/2014/main" xmlns="" id="{1FDFDC81-11D7-4722-B651-316F1DDD3730}"/>
                  </a:ext>
                </a:extLst>
              </p:cNvPr>
              <p:cNvSpPr/>
              <p:nvPr/>
            </p:nvSpPr>
            <p:spPr>
              <a:xfrm rot="5400000">
                <a:off x="1224501" y="6229187"/>
                <a:ext cx="347211" cy="307777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32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E83A47CE-B9A0-4B24-987A-7E287325359E}"/>
              </a:ext>
            </a:extLst>
          </p:cNvPr>
          <p:cNvGrpSpPr/>
          <p:nvPr/>
        </p:nvGrpSpPr>
        <p:grpSpPr>
          <a:xfrm>
            <a:off x="0" y="63491"/>
            <a:ext cx="9144000" cy="6786389"/>
            <a:chOff x="0" y="63491"/>
            <a:chExt cx="9144000" cy="6786389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xmlns="" id="{9ED6A701-2429-4194-B985-CEACB8EBF008}"/>
                </a:ext>
              </a:extLst>
            </p:cNvPr>
            <p:cNvSpPr txBox="1"/>
            <p:nvPr/>
          </p:nvSpPr>
          <p:spPr>
            <a:xfrm>
              <a:off x="222637" y="1929848"/>
              <a:ext cx="8722579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皆様。</a:t>
              </a:r>
            </a:p>
            <a:p>
              <a:pPr algn="ctr"/>
              <a:r>
                <a:rPr kumimoji="1" lang="ja-JP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卓話のご清聴、</a:t>
              </a:r>
            </a:p>
            <a:p>
              <a:pPr algn="ctr"/>
              <a:r>
                <a:rPr kumimoji="1" lang="ja-JP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誠に有難うございました。</a:t>
              </a: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xmlns="" id="{9FDB069D-2F69-40B6-B8F3-04141DFEB2F0}"/>
                </a:ext>
              </a:extLst>
            </p:cNvPr>
            <p:cNvSpPr/>
            <p:nvPr/>
          </p:nvSpPr>
          <p:spPr>
            <a:xfrm>
              <a:off x="9711" y="6633880"/>
              <a:ext cx="9108000" cy="216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000" dirty="0">
                  <a:solidFill>
                    <a:schemeClr val="bg1"/>
                  </a:solidFill>
                </a:rPr>
                <a:t>2018-2019</a:t>
              </a:r>
              <a:r>
                <a:rPr lang="ja-JP" altLang="en-US" sz="1000" dirty="0">
                  <a:solidFill>
                    <a:schemeClr val="bg1"/>
                  </a:solidFill>
                </a:rPr>
                <a:t>年度　地区会員増強・維持委員会＿卓話資料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xmlns="" id="{589700DA-FC16-4C11-A729-4D3EDB7AE2B8}"/>
                </a:ext>
              </a:extLst>
            </p:cNvPr>
            <p:cNvCxnSpPr/>
            <p:nvPr/>
          </p:nvCxnSpPr>
          <p:spPr>
            <a:xfrm>
              <a:off x="0" y="788992"/>
              <a:ext cx="9144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図 4">
              <a:extLst>
                <a:ext uri="{FF2B5EF4-FFF2-40B4-BE49-F238E27FC236}">
                  <a16:creationId xmlns:a16="http://schemas.microsoft.com/office/drawing/2014/main" xmlns="" id="{26ED18BC-2BAD-4970-97D0-CA6DC097A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9247" y="63491"/>
              <a:ext cx="888000" cy="6651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45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1997</TotalTime>
  <Words>1053</Words>
  <Application>Microsoft Office PowerPoint</Application>
  <PresentationFormat>画面に合わせる (4:3)</PresentationFormat>
  <Paragraphs>199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松下力</dc:creator>
  <cp:lastModifiedBy>User</cp:lastModifiedBy>
  <cp:revision>453</cp:revision>
  <cp:lastPrinted>2018-04-26T00:33:15Z</cp:lastPrinted>
  <dcterms:created xsi:type="dcterms:W3CDTF">2017-06-25T00:44:25Z</dcterms:created>
  <dcterms:modified xsi:type="dcterms:W3CDTF">2018-08-27T10:36:39Z</dcterms:modified>
</cp:coreProperties>
</file>